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24"/>
  </p:notesMasterIdLst>
  <p:handoutMasterIdLst>
    <p:handoutMasterId r:id="rId25"/>
  </p:handoutMasterIdLst>
  <p:sldIdLst>
    <p:sldId id="505" r:id="rId2"/>
    <p:sldId id="524" r:id="rId3"/>
    <p:sldId id="529" r:id="rId4"/>
    <p:sldId id="525" r:id="rId5"/>
    <p:sldId id="577" r:id="rId6"/>
    <p:sldId id="565" r:id="rId7"/>
    <p:sldId id="578" r:id="rId8"/>
    <p:sldId id="579" r:id="rId9"/>
    <p:sldId id="580" r:id="rId10"/>
    <p:sldId id="581" r:id="rId11"/>
    <p:sldId id="582" r:id="rId12"/>
    <p:sldId id="583" r:id="rId13"/>
    <p:sldId id="584" r:id="rId14"/>
    <p:sldId id="585" r:id="rId15"/>
    <p:sldId id="586" r:id="rId16"/>
    <p:sldId id="587" r:id="rId17"/>
    <p:sldId id="588" r:id="rId18"/>
    <p:sldId id="589" r:id="rId19"/>
    <p:sldId id="590" r:id="rId20"/>
    <p:sldId id="591" r:id="rId21"/>
    <p:sldId id="592" r:id="rId22"/>
    <p:sldId id="593" r:id="rId23"/>
  </p:sldIdLst>
  <p:sldSz cx="9144000" cy="6858000" type="screen4x3"/>
  <p:notesSz cx="9144000" cy="6858000"/>
  <p:defaultTextStyle>
    <a:defPPr>
      <a:defRPr lang="en-GB"/>
    </a:defPPr>
    <a:lvl1pPr algn="l" rtl="0" fontAlgn="base">
      <a:spcBef>
        <a:spcPct val="0"/>
      </a:spcBef>
      <a:spcAft>
        <a:spcPct val="0"/>
      </a:spcAft>
      <a:defRPr sz="3600" kern="1200">
        <a:solidFill>
          <a:schemeClr val="tx1"/>
        </a:solidFill>
        <a:latin typeface="Times New Roman" pitchFamily="18" charset="0"/>
        <a:ea typeface="+mn-ea"/>
        <a:cs typeface="Arial" pitchFamily="34" charset="0"/>
      </a:defRPr>
    </a:lvl1pPr>
    <a:lvl2pPr marL="457200" algn="l" rtl="0" fontAlgn="base">
      <a:spcBef>
        <a:spcPct val="0"/>
      </a:spcBef>
      <a:spcAft>
        <a:spcPct val="0"/>
      </a:spcAft>
      <a:defRPr sz="3600" kern="1200">
        <a:solidFill>
          <a:schemeClr val="tx1"/>
        </a:solidFill>
        <a:latin typeface="Times New Roman" pitchFamily="18" charset="0"/>
        <a:ea typeface="+mn-ea"/>
        <a:cs typeface="Arial" pitchFamily="34" charset="0"/>
      </a:defRPr>
    </a:lvl2pPr>
    <a:lvl3pPr marL="914400" algn="l" rtl="0" fontAlgn="base">
      <a:spcBef>
        <a:spcPct val="0"/>
      </a:spcBef>
      <a:spcAft>
        <a:spcPct val="0"/>
      </a:spcAft>
      <a:defRPr sz="3600" kern="1200">
        <a:solidFill>
          <a:schemeClr val="tx1"/>
        </a:solidFill>
        <a:latin typeface="Times New Roman" pitchFamily="18" charset="0"/>
        <a:ea typeface="+mn-ea"/>
        <a:cs typeface="Arial" pitchFamily="34" charset="0"/>
      </a:defRPr>
    </a:lvl3pPr>
    <a:lvl4pPr marL="1371600" algn="l" rtl="0" fontAlgn="base">
      <a:spcBef>
        <a:spcPct val="0"/>
      </a:spcBef>
      <a:spcAft>
        <a:spcPct val="0"/>
      </a:spcAft>
      <a:defRPr sz="3600" kern="1200">
        <a:solidFill>
          <a:schemeClr val="tx1"/>
        </a:solidFill>
        <a:latin typeface="Times New Roman" pitchFamily="18" charset="0"/>
        <a:ea typeface="+mn-ea"/>
        <a:cs typeface="Arial" pitchFamily="34" charset="0"/>
      </a:defRPr>
    </a:lvl4pPr>
    <a:lvl5pPr marL="1828800" algn="l" rtl="0" fontAlgn="base">
      <a:spcBef>
        <a:spcPct val="0"/>
      </a:spcBef>
      <a:spcAft>
        <a:spcPct val="0"/>
      </a:spcAft>
      <a:defRPr sz="3600" kern="1200">
        <a:solidFill>
          <a:schemeClr val="tx1"/>
        </a:solidFill>
        <a:latin typeface="Times New Roman" pitchFamily="18" charset="0"/>
        <a:ea typeface="+mn-ea"/>
        <a:cs typeface="Arial" pitchFamily="34" charset="0"/>
      </a:defRPr>
    </a:lvl5pPr>
    <a:lvl6pPr marL="2286000" algn="l" defTabSz="914400" rtl="0" eaLnBrk="1" latinLnBrk="0" hangingPunct="1">
      <a:defRPr sz="3600" kern="1200">
        <a:solidFill>
          <a:schemeClr val="tx1"/>
        </a:solidFill>
        <a:latin typeface="Times New Roman" pitchFamily="18" charset="0"/>
        <a:ea typeface="+mn-ea"/>
        <a:cs typeface="Arial" pitchFamily="34" charset="0"/>
      </a:defRPr>
    </a:lvl6pPr>
    <a:lvl7pPr marL="2743200" algn="l" defTabSz="914400" rtl="0" eaLnBrk="1" latinLnBrk="0" hangingPunct="1">
      <a:defRPr sz="3600" kern="1200">
        <a:solidFill>
          <a:schemeClr val="tx1"/>
        </a:solidFill>
        <a:latin typeface="Times New Roman" pitchFamily="18" charset="0"/>
        <a:ea typeface="+mn-ea"/>
        <a:cs typeface="Arial" pitchFamily="34" charset="0"/>
      </a:defRPr>
    </a:lvl7pPr>
    <a:lvl8pPr marL="3200400" algn="l" defTabSz="914400" rtl="0" eaLnBrk="1" latinLnBrk="0" hangingPunct="1">
      <a:defRPr sz="3600" kern="1200">
        <a:solidFill>
          <a:schemeClr val="tx1"/>
        </a:solidFill>
        <a:latin typeface="Times New Roman" pitchFamily="18" charset="0"/>
        <a:ea typeface="+mn-ea"/>
        <a:cs typeface="Arial" pitchFamily="34" charset="0"/>
      </a:defRPr>
    </a:lvl8pPr>
    <a:lvl9pPr marL="3657600" algn="l" defTabSz="914400" rtl="0" eaLnBrk="1" latinLnBrk="0" hangingPunct="1">
      <a:defRPr sz="3600" kern="1200">
        <a:solidFill>
          <a:schemeClr val="tx1"/>
        </a:solidFill>
        <a:latin typeface="Times New Roman" pitchFamily="18"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160">
          <p15:clr>
            <a:srgbClr val="A4A3A4"/>
          </p15:clr>
        </p15:guide>
        <p15:guide id="2" pos="288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ARNAUDET VALERIE" initials="DV" lastIdx="0" clrIdx="0">
    <p:extLst>
      <p:ext uri="{19B8F6BF-5375-455C-9EA6-DF929625EA0E}">
        <p15:presenceInfo xmlns:p15="http://schemas.microsoft.com/office/powerpoint/2012/main" userId="6324db714b761572" providerId="Windows Live"/>
      </p:ext>
    </p:extLst>
  </p:cmAuthor>
  <p:cmAuthor id="2" name="V G" initials="VG" lastIdx="1" clrIdx="1">
    <p:extLst>
      <p:ext uri="{19B8F6BF-5375-455C-9EA6-DF929625EA0E}">
        <p15:presenceInfo xmlns:p15="http://schemas.microsoft.com/office/powerpoint/2012/main" userId="85b3b3144b46aa8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CC0000"/>
    <a:srgbClr val="CC33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84E427A-3D55-4303-BF80-6455036E1DE7}" styleName="Style à thème 1 - Accentuation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18603FDC-E32A-4AB5-989C-0864C3EAD2B8}" styleName="Style à thème 2 - Accentuation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E3FDE45-AF77-4B5C-9715-49D594BDF05E}" styleName="Style léger 1 - Accentuation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927" autoAdjust="0"/>
    <p:restoredTop sz="83175" autoAdjust="0"/>
  </p:normalViewPr>
  <p:slideViewPr>
    <p:cSldViewPr>
      <p:cViewPr>
        <p:scale>
          <a:sx n="90" d="100"/>
          <a:sy n="90" d="100"/>
        </p:scale>
        <p:origin x="1854" y="33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50" d="100"/>
          <a:sy n="150" d="100"/>
        </p:scale>
        <p:origin x="-96" y="-132"/>
      </p:cViewPr>
      <p:guideLst>
        <p:guide orient="horz" pos="2160"/>
        <p:guide pos="288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6"/>
          <p:cNvSpPr>
            <a:spLocks noChangeArrowheads="1"/>
          </p:cNvSpPr>
          <p:nvPr/>
        </p:nvSpPr>
        <p:spPr bwMode="auto">
          <a:xfrm>
            <a:off x="4" y="-49456"/>
            <a:ext cx="9143999" cy="327199"/>
          </a:xfrm>
          <a:prstGeom prst="rect">
            <a:avLst/>
          </a:prstGeom>
          <a:solidFill>
            <a:srgbClr val="C00000"/>
          </a:solidFill>
          <a:ln w="9525">
            <a:noFill/>
            <a:miter lim="800000"/>
            <a:headEnd/>
            <a:tailEnd/>
          </a:ln>
          <a:effectLst/>
        </p:spPr>
        <p:txBody>
          <a:bodyPr wrap="square" lIns="92584" tIns="46292" rIns="92584" bIns="46292" anchor="ctr">
            <a:spAutoFit/>
          </a:bodyPr>
          <a:lstStyle/>
          <a:p>
            <a:pPr defTabSz="925839" eaLnBrk="0" hangingPunct="0">
              <a:tabLst>
                <a:tab pos="2734122" algn="ctr"/>
                <a:tab pos="3034697" algn="r"/>
                <a:tab pos="5468241" algn="r"/>
              </a:tabLst>
              <a:defRPr/>
            </a:pPr>
            <a:r>
              <a:rPr lang="en-US" sz="1500" i="1" dirty="0">
                <a:solidFill>
                  <a:schemeClr val="bg1"/>
                </a:solidFill>
                <a:latin typeface="Arial" pitchFamily="34" charset="0"/>
                <a:ea typeface="Calibri" pitchFamily="34" charset="0"/>
              </a:rPr>
              <a:t>Session</a:t>
            </a:r>
            <a:r>
              <a:rPr lang="en-US" sz="1500" b="1" i="1" dirty="0">
                <a:solidFill>
                  <a:schemeClr val="bg1"/>
                </a:solidFill>
                <a:latin typeface="Arial" pitchFamily="34" charset="0"/>
                <a:ea typeface="Calibri" pitchFamily="34" charset="0"/>
              </a:rPr>
              <a:t>   1.3  </a:t>
            </a:r>
            <a:r>
              <a:rPr lang="en-US" sz="1500" b="1" i="1" dirty="0" smtClean="0">
                <a:solidFill>
                  <a:schemeClr val="bg1"/>
                </a:solidFill>
                <a:latin typeface="Arial" pitchFamily="34" charset="0"/>
                <a:ea typeface="Calibri" pitchFamily="34" charset="0"/>
              </a:rPr>
              <a:t>Emergency shelter solutions</a:t>
            </a:r>
            <a:endParaRPr lang="en-US" dirty="0">
              <a:latin typeface="Arial" pitchFamily="34" charset="0"/>
            </a:endParaRPr>
          </a:p>
        </p:txBody>
      </p:sp>
      <p:sp>
        <p:nvSpPr>
          <p:cNvPr id="9" name="4 Marcador de número de diapositiva"/>
          <p:cNvSpPr>
            <a:spLocks noGrp="1"/>
          </p:cNvSpPr>
          <p:nvPr>
            <p:ph type="sldNum" sz="quarter" idx="3"/>
          </p:nvPr>
        </p:nvSpPr>
        <p:spPr>
          <a:xfrm>
            <a:off x="7978188" y="6552823"/>
            <a:ext cx="1165815" cy="305178"/>
          </a:xfrm>
          <a:prstGeom prst="rect">
            <a:avLst/>
          </a:prstGeom>
          <a:solidFill>
            <a:schemeClr val="bg2">
              <a:lumMod val="40000"/>
              <a:lumOff val="60000"/>
            </a:schemeClr>
          </a:solidFill>
        </p:spPr>
        <p:txBody>
          <a:bodyPr vert="horz" lIns="90917" tIns="45458" rIns="90917" bIns="45458" rtlCol="0" anchor="b"/>
          <a:lstStyle>
            <a:lvl1pPr algn="r">
              <a:defRPr sz="1000">
                <a:solidFill>
                  <a:schemeClr val="tx1">
                    <a:lumMod val="75000"/>
                    <a:lumOff val="25000"/>
                  </a:schemeClr>
                </a:solidFill>
                <a:latin typeface="Arial" pitchFamily="34" charset="0"/>
                <a:cs typeface="Arial" pitchFamily="34" charset="0"/>
              </a:defRPr>
            </a:lvl1pPr>
          </a:lstStyle>
          <a:p>
            <a:pPr>
              <a:defRPr/>
            </a:pPr>
            <a:r>
              <a:rPr lang="es-ES"/>
              <a:t>Page </a:t>
            </a:r>
            <a:fld id="{D640ADC0-7B0F-438F-9978-EA8B9CAE98FE}" type="slidenum">
              <a:rPr lang="es-ES" b="1"/>
              <a:pPr>
                <a:defRPr/>
              </a:pPr>
              <a:t>‹#›</a:t>
            </a:fld>
            <a:endParaRPr lang="es-ES" b="1"/>
          </a:p>
        </p:txBody>
      </p:sp>
      <p:sp>
        <p:nvSpPr>
          <p:cNvPr id="11" name="Rectangle 7"/>
          <p:cNvSpPr>
            <a:spLocks noChangeArrowheads="1"/>
          </p:cNvSpPr>
          <p:nvPr/>
        </p:nvSpPr>
        <p:spPr bwMode="auto">
          <a:xfrm>
            <a:off x="1" y="6532505"/>
            <a:ext cx="8220190" cy="325491"/>
          </a:xfrm>
          <a:prstGeom prst="rect">
            <a:avLst/>
          </a:prstGeom>
          <a:solidFill>
            <a:srgbClr val="404040"/>
          </a:solidFill>
          <a:ln w="9525">
            <a:noFill/>
            <a:miter lim="800000"/>
            <a:headEnd/>
            <a:tailEnd/>
          </a:ln>
          <a:effectLst/>
        </p:spPr>
        <p:txBody>
          <a:bodyPr wrap="square" lIns="90909" tIns="45454" rIns="90909" bIns="45454" anchor="ctr">
            <a:spAutoFit/>
          </a:bodyPr>
          <a:lstStyle/>
          <a:p>
            <a:pPr algn="r" defTabSz="907600" eaLnBrk="0" hangingPunct="0">
              <a:tabLst>
                <a:tab pos="2683131" algn="ctr"/>
                <a:tab pos="3698627" algn="l"/>
                <a:tab pos="5367848" algn="r"/>
              </a:tabLst>
              <a:defRPr/>
            </a:pPr>
            <a:r>
              <a:rPr lang="en-US" sz="1500" dirty="0" smtClean="0">
                <a:solidFill>
                  <a:srgbClr val="FFFFFF"/>
                </a:solidFill>
                <a:latin typeface="Arial" charset="0"/>
                <a:cs typeface="Arial" charset="0"/>
              </a:rPr>
              <a:t>Shelter &amp; Settlements in Emergencies, Natural Disasters - IFRC STT   </a:t>
            </a:r>
          </a:p>
        </p:txBody>
      </p:sp>
      <p:grpSp>
        <p:nvGrpSpPr>
          <p:cNvPr id="12" name="Group 19"/>
          <p:cNvGrpSpPr>
            <a:grpSpLocks/>
          </p:cNvGrpSpPr>
          <p:nvPr/>
        </p:nvGrpSpPr>
        <p:grpSpPr bwMode="auto">
          <a:xfrm>
            <a:off x="127843" y="6641301"/>
            <a:ext cx="1481788" cy="153888"/>
            <a:chOff x="127400" y="10316214"/>
            <a:chExt cx="2055613" cy="272852"/>
          </a:xfrm>
        </p:grpSpPr>
        <p:pic>
          <p:nvPicPr>
            <p:cNvPr id="13" name="Picture 7"/>
            <p:cNvPicPr>
              <a:picLocks noChangeAspect="1" noChangeArrowheads="1"/>
            </p:cNvPicPr>
            <p:nvPr/>
          </p:nvPicPr>
          <p:blipFill>
            <a:blip r:embed="rId2" cstate="email"/>
            <a:srcRect/>
            <a:stretch>
              <a:fillRect/>
            </a:stretch>
          </p:blipFill>
          <p:spPr bwMode="auto">
            <a:xfrm>
              <a:off x="127400" y="10344835"/>
              <a:ext cx="271609" cy="180090"/>
            </a:xfrm>
            <a:prstGeom prst="rect">
              <a:avLst/>
            </a:prstGeom>
            <a:noFill/>
            <a:ln w="12700">
              <a:noFill/>
              <a:miter lim="800000"/>
              <a:headEnd/>
              <a:tailEnd/>
            </a:ln>
          </p:spPr>
        </p:pic>
        <p:sp>
          <p:nvSpPr>
            <p:cNvPr id="14" name="Rectangle 8"/>
            <p:cNvSpPr>
              <a:spLocks/>
            </p:cNvSpPr>
            <p:nvPr/>
          </p:nvSpPr>
          <p:spPr bwMode="auto">
            <a:xfrm>
              <a:off x="436911" y="10316214"/>
              <a:ext cx="1746102" cy="272852"/>
            </a:xfrm>
            <a:prstGeom prst="rect">
              <a:avLst/>
            </a:prstGeom>
            <a:noFill/>
            <a:ln w="12700">
              <a:noFill/>
              <a:miter lim="800000"/>
              <a:headEnd type="none" w="med" len="med"/>
              <a:tailEnd type="none" w="med" len="med"/>
            </a:ln>
          </p:spPr>
          <p:txBody>
            <a:bodyPr wrap="none" lIns="0" tIns="0" rIns="40639" bIns="0">
              <a:spAutoFit/>
            </a:bodyPr>
            <a:lstStyle>
              <a:defPPr>
                <a:defRPr lang="en-GB"/>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marL="37582">
                <a:defRPr/>
              </a:pPr>
              <a:r>
                <a:rPr lang="en-US" sz="500" dirty="0">
                  <a:solidFill>
                    <a:srgbClr val="FFFFFF"/>
                  </a:solidFill>
                  <a:latin typeface="Helvetica" charset="0"/>
                  <a:cs typeface="Helvetica" charset="0"/>
                  <a:sym typeface="Helvetica" charset="0"/>
                </a:rPr>
                <a:t>International Federation</a:t>
              </a:r>
            </a:p>
            <a:p>
              <a:pPr marL="37582">
                <a:defRPr/>
              </a:pPr>
              <a:r>
                <a:rPr lang="en-US" sz="500" dirty="0">
                  <a:solidFill>
                    <a:srgbClr val="FFFFFF"/>
                  </a:solidFill>
                  <a:latin typeface="Helvetica" charset="0"/>
                  <a:cs typeface="Helvetica" charset="0"/>
                  <a:sym typeface="Helvetica" charset="0"/>
                </a:rPr>
                <a:t>of Red Cross and Red Crescent Societies</a:t>
              </a:r>
            </a:p>
          </p:txBody>
        </p:sp>
      </p:grpSp>
    </p:spTree>
    <p:extLst>
      <p:ext uri="{BB962C8B-B14F-4D97-AF65-F5344CB8AC3E}">
        <p14:creationId xmlns:p14="http://schemas.microsoft.com/office/powerpoint/2010/main" val="35122531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3" y="5"/>
            <a:ext cx="3962546" cy="342956"/>
          </a:xfrm>
          <a:prstGeom prst="rect">
            <a:avLst/>
          </a:prstGeom>
          <a:noFill/>
          <a:ln w="9525">
            <a:noFill/>
            <a:miter lim="800000"/>
            <a:headEnd/>
            <a:tailEnd/>
          </a:ln>
          <a:effectLst/>
        </p:spPr>
        <p:txBody>
          <a:bodyPr vert="horz" wrap="square" lIns="92592" tIns="46296" rIns="92592" bIns="46296" numCol="1" anchor="t" anchorCtr="0" compatLnSpc="1">
            <a:prstTxWarp prst="textNoShape">
              <a:avLst/>
            </a:prstTxWarp>
          </a:bodyPr>
          <a:lstStyle>
            <a:lvl1pPr>
              <a:defRPr sz="1200">
                <a:latin typeface="Arial" charset="0"/>
                <a:cs typeface="Arial" charset="0"/>
              </a:defRPr>
            </a:lvl1pPr>
          </a:lstStyle>
          <a:p>
            <a:pPr>
              <a:defRPr/>
            </a:pPr>
            <a:endParaRPr lang="es-ES"/>
          </a:p>
        </p:txBody>
      </p:sp>
      <p:sp>
        <p:nvSpPr>
          <p:cNvPr id="9219" name="Rectangle 3"/>
          <p:cNvSpPr>
            <a:spLocks noGrp="1" noChangeArrowheads="1"/>
          </p:cNvSpPr>
          <p:nvPr>
            <p:ph type="dt" idx="1"/>
          </p:nvPr>
        </p:nvSpPr>
        <p:spPr bwMode="auto">
          <a:xfrm>
            <a:off x="5179272" y="5"/>
            <a:ext cx="3962546" cy="342956"/>
          </a:xfrm>
          <a:prstGeom prst="rect">
            <a:avLst/>
          </a:prstGeom>
          <a:noFill/>
          <a:ln w="9525">
            <a:noFill/>
            <a:miter lim="800000"/>
            <a:headEnd/>
            <a:tailEnd/>
          </a:ln>
          <a:effectLst/>
        </p:spPr>
        <p:txBody>
          <a:bodyPr vert="horz" wrap="square" lIns="92592" tIns="46296" rIns="92592" bIns="46296" numCol="1" anchor="t" anchorCtr="0" compatLnSpc="1">
            <a:prstTxWarp prst="textNoShape">
              <a:avLst/>
            </a:prstTxWarp>
          </a:bodyPr>
          <a:lstStyle>
            <a:lvl1pPr algn="r">
              <a:defRPr sz="1200">
                <a:latin typeface="Arial" charset="0"/>
                <a:cs typeface="Arial" charset="0"/>
              </a:defRPr>
            </a:lvl1pPr>
          </a:lstStyle>
          <a:p>
            <a:pPr>
              <a:defRPr/>
            </a:pPr>
            <a:fld id="{291A81BB-F752-48B4-8B6D-C7849DCCDE83}" type="datetimeFigureOut">
              <a:rPr lang="es-ES"/>
              <a:pPr>
                <a:defRPr/>
              </a:pPr>
              <a:t>27/11/2017</a:t>
            </a:fld>
            <a:endParaRPr lang="es-ES"/>
          </a:p>
        </p:txBody>
      </p:sp>
      <p:sp>
        <p:nvSpPr>
          <p:cNvPr id="27652" name="Rectangle 4"/>
          <p:cNvSpPr>
            <a:spLocks noGrp="1" noRot="1" noChangeAspect="1" noChangeArrowheads="1" noTextEdit="1"/>
          </p:cNvSpPr>
          <p:nvPr>
            <p:ph type="sldImg" idx="2"/>
          </p:nvPr>
        </p:nvSpPr>
        <p:spPr bwMode="auto">
          <a:xfrm>
            <a:off x="2857500" y="514350"/>
            <a:ext cx="3429000" cy="2573338"/>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913097" y="3258084"/>
            <a:ext cx="7317822" cy="3085488"/>
          </a:xfrm>
          <a:prstGeom prst="rect">
            <a:avLst/>
          </a:prstGeom>
          <a:noFill/>
          <a:ln w="9525">
            <a:noFill/>
            <a:miter lim="800000"/>
            <a:headEnd/>
            <a:tailEnd/>
          </a:ln>
          <a:effectLst/>
        </p:spPr>
        <p:txBody>
          <a:bodyPr vert="horz" wrap="square" lIns="92592" tIns="46296" rIns="92592" bIns="46296"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9222" name="Rectangle 6"/>
          <p:cNvSpPr>
            <a:spLocks noGrp="1" noChangeArrowheads="1"/>
          </p:cNvSpPr>
          <p:nvPr>
            <p:ph type="ftr" sz="quarter" idx="4"/>
          </p:nvPr>
        </p:nvSpPr>
        <p:spPr bwMode="auto">
          <a:xfrm>
            <a:off x="3" y="6513935"/>
            <a:ext cx="3962546" cy="342956"/>
          </a:xfrm>
          <a:prstGeom prst="rect">
            <a:avLst/>
          </a:prstGeom>
          <a:noFill/>
          <a:ln w="9525">
            <a:noFill/>
            <a:miter lim="800000"/>
            <a:headEnd/>
            <a:tailEnd/>
          </a:ln>
          <a:effectLst/>
        </p:spPr>
        <p:txBody>
          <a:bodyPr vert="horz" wrap="square" lIns="92592" tIns="46296" rIns="92592" bIns="46296" numCol="1" anchor="b" anchorCtr="0" compatLnSpc="1">
            <a:prstTxWarp prst="textNoShape">
              <a:avLst/>
            </a:prstTxWarp>
          </a:bodyPr>
          <a:lstStyle>
            <a:lvl1pPr>
              <a:defRPr sz="1200">
                <a:latin typeface="Arial" charset="0"/>
                <a:cs typeface="Arial" charset="0"/>
              </a:defRPr>
            </a:lvl1pPr>
          </a:lstStyle>
          <a:p>
            <a:pPr>
              <a:defRPr/>
            </a:pPr>
            <a:endParaRPr lang="es-ES"/>
          </a:p>
        </p:txBody>
      </p:sp>
      <p:sp>
        <p:nvSpPr>
          <p:cNvPr id="9223" name="Rectangle 7"/>
          <p:cNvSpPr>
            <a:spLocks noGrp="1" noChangeArrowheads="1"/>
          </p:cNvSpPr>
          <p:nvPr>
            <p:ph type="sldNum" sz="quarter" idx="5"/>
          </p:nvPr>
        </p:nvSpPr>
        <p:spPr bwMode="auto">
          <a:xfrm>
            <a:off x="5179272" y="6513935"/>
            <a:ext cx="3962546" cy="342956"/>
          </a:xfrm>
          <a:prstGeom prst="rect">
            <a:avLst/>
          </a:prstGeom>
          <a:noFill/>
          <a:ln w="9525">
            <a:noFill/>
            <a:miter lim="800000"/>
            <a:headEnd/>
            <a:tailEnd/>
          </a:ln>
          <a:effectLst/>
        </p:spPr>
        <p:txBody>
          <a:bodyPr vert="horz" wrap="square" lIns="92592" tIns="46296" rIns="92592" bIns="46296" numCol="1" anchor="b" anchorCtr="0" compatLnSpc="1">
            <a:prstTxWarp prst="textNoShape">
              <a:avLst/>
            </a:prstTxWarp>
          </a:bodyPr>
          <a:lstStyle>
            <a:lvl1pPr algn="r">
              <a:defRPr sz="1200">
                <a:latin typeface="Arial" pitchFamily="34" charset="0"/>
                <a:cs typeface="Arial" pitchFamily="34" charset="0"/>
              </a:defRPr>
            </a:lvl1pPr>
          </a:lstStyle>
          <a:p>
            <a:pPr>
              <a:defRPr/>
            </a:pPr>
            <a:fld id="{560A4DA9-D9E3-4062-883A-C04697E9AA5F}" type="slidenum">
              <a:rPr lang="en-GB"/>
              <a:pPr>
                <a:defRPr/>
              </a:pPr>
              <a:t>‹#›</a:t>
            </a:fld>
            <a:endParaRPr lang="en-GB"/>
          </a:p>
        </p:txBody>
      </p:sp>
    </p:spTree>
    <p:extLst>
      <p:ext uri="{BB962C8B-B14F-4D97-AF65-F5344CB8AC3E}">
        <p14:creationId xmlns:p14="http://schemas.microsoft.com/office/powerpoint/2010/main" val="241919470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dirty="0" smtClean="0"/>
              <a:t>Welcome.</a:t>
            </a:r>
            <a:endParaRPr lang="nb-NO" dirty="0"/>
          </a:p>
        </p:txBody>
      </p:sp>
      <p:sp>
        <p:nvSpPr>
          <p:cNvPr id="4" name="Slide Number Placeholder 3"/>
          <p:cNvSpPr>
            <a:spLocks noGrp="1"/>
          </p:cNvSpPr>
          <p:nvPr>
            <p:ph type="sldNum" sz="quarter" idx="10"/>
          </p:nvPr>
        </p:nvSpPr>
        <p:spPr/>
        <p:txBody>
          <a:bodyPr/>
          <a:lstStyle/>
          <a:p>
            <a:pPr>
              <a:defRPr/>
            </a:pPr>
            <a:fld id="{560A4DA9-D9E3-4062-883A-C04697E9AA5F}" type="slidenum">
              <a:rPr lang="en-GB" smtClean="0"/>
              <a:pPr>
                <a:defRPr/>
              </a:pPr>
              <a:t>1</a:t>
            </a:fld>
            <a:endParaRPr lang="en-GB"/>
          </a:p>
        </p:txBody>
      </p:sp>
    </p:spTree>
    <p:extLst>
      <p:ext uri="{BB962C8B-B14F-4D97-AF65-F5344CB8AC3E}">
        <p14:creationId xmlns:p14="http://schemas.microsoft.com/office/powerpoint/2010/main" val="7598412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dirty="0" smtClean="0"/>
              <a:t>References</a:t>
            </a:r>
            <a:r>
              <a:rPr lang="nb-NO" baseline="0" dirty="0" smtClean="0"/>
              <a:t> to participation, consultation and active involvement of persons with disability are found in every chapter. But there is also a dedicated chapter (C1) with more detailed advice on how this can work. </a:t>
            </a:r>
            <a:r>
              <a:rPr lang="nb-NO" dirty="0" smtClean="0"/>
              <a:t>For</a:t>
            </a:r>
            <a:r>
              <a:rPr lang="nb-NO" baseline="0" dirty="0" smtClean="0"/>
              <a:t> example recommendations on how to make information available to everyone, or how to organise accessible meetings and events.</a:t>
            </a:r>
            <a:endParaRPr lang="nb-NO" dirty="0"/>
          </a:p>
        </p:txBody>
      </p:sp>
      <p:sp>
        <p:nvSpPr>
          <p:cNvPr id="4" name="Slide Number Placeholder 3"/>
          <p:cNvSpPr>
            <a:spLocks noGrp="1"/>
          </p:cNvSpPr>
          <p:nvPr>
            <p:ph type="sldNum" sz="quarter" idx="10"/>
          </p:nvPr>
        </p:nvSpPr>
        <p:spPr/>
        <p:txBody>
          <a:bodyPr/>
          <a:lstStyle/>
          <a:p>
            <a:pPr>
              <a:defRPr/>
            </a:pPr>
            <a:fld id="{560A4DA9-D9E3-4062-883A-C04697E9AA5F}" type="slidenum">
              <a:rPr lang="en-GB" smtClean="0"/>
              <a:pPr>
                <a:defRPr/>
              </a:pPr>
              <a:t>18</a:t>
            </a:fld>
            <a:endParaRPr lang="en-GB"/>
          </a:p>
        </p:txBody>
      </p:sp>
    </p:spTree>
    <p:extLst>
      <p:ext uri="{BB962C8B-B14F-4D97-AF65-F5344CB8AC3E}">
        <p14:creationId xmlns:p14="http://schemas.microsoft.com/office/powerpoint/2010/main" val="42258272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dirty="0" smtClean="0"/>
              <a:t>Each chapter (A1,</a:t>
            </a:r>
            <a:r>
              <a:rPr lang="nb-NO" baseline="0" dirty="0" smtClean="0"/>
              <a:t> A2, etc., 9 in total) includes a checklist at the end, where you will find a short summary of key recommendations. They are placed in the order they are found in the chapter, so not necessarily chronologically or by importance.</a:t>
            </a:r>
            <a:endParaRPr lang="nb-NO" dirty="0"/>
          </a:p>
        </p:txBody>
      </p:sp>
      <p:sp>
        <p:nvSpPr>
          <p:cNvPr id="4" name="Slide Number Placeholder 3"/>
          <p:cNvSpPr>
            <a:spLocks noGrp="1"/>
          </p:cNvSpPr>
          <p:nvPr>
            <p:ph type="sldNum" sz="quarter" idx="10"/>
          </p:nvPr>
        </p:nvSpPr>
        <p:spPr/>
        <p:txBody>
          <a:bodyPr/>
          <a:lstStyle/>
          <a:p>
            <a:pPr>
              <a:defRPr/>
            </a:pPr>
            <a:fld id="{560A4DA9-D9E3-4062-883A-C04697E9AA5F}" type="slidenum">
              <a:rPr lang="en-GB" smtClean="0"/>
              <a:pPr>
                <a:defRPr/>
              </a:pPr>
              <a:t>19</a:t>
            </a:fld>
            <a:endParaRPr lang="en-GB"/>
          </a:p>
        </p:txBody>
      </p:sp>
    </p:spTree>
    <p:extLst>
      <p:ext uri="{BB962C8B-B14F-4D97-AF65-F5344CB8AC3E}">
        <p14:creationId xmlns:p14="http://schemas.microsoft.com/office/powerpoint/2010/main" val="7451532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dirty="0" smtClean="0"/>
              <a:t>In addition to the checklists, each chapter has</a:t>
            </a:r>
            <a:r>
              <a:rPr lang="nb-NO" baseline="0" dirty="0" smtClean="0"/>
              <a:t> a list of further reading. Relevant documents, and in most cases, a link to where the document is found online.</a:t>
            </a:r>
            <a:endParaRPr lang="nb-NO" dirty="0"/>
          </a:p>
        </p:txBody>
      </p:sp>
      <p:sp>
        <p:nvSpPr>
          <p:cNvPr id="4" name="Slide Number Placeholder 3"/>
          <p:cNvSpPr>
            <a:spLocks noGrp="1"/>
          </p:cNvSpPr>
          <p:nvPr>
            <p:ph type="sldNum" sz="quarter" idx="10"/>
          </p:nvPr>
        </p:nvSpPr>
        <p:spPr/>
        <p:txBody>
          <a:bodyPr/>
          <a:lstStyle/>
          <a:p>
            <a:pPr>
              <a:defRPr/>
            </a:pPr>
            <a:fld id="{560A4DA9-D9E3-4062-883A-C04697E9AA5F}" type="slidenum">
              <a:rPr lang="en-GB" smtClean="0"/>
              <a:pPr>
                <a:defRPr/>
              </a:pPr>
              <a:t>20</a:t>
            </a:fld>
            <a:endParaRPr lang="en-GB"/>
          </a:p>
        </p:txBody>
      </p:sp>
    </p:spTree>
    <p:extLst>
      <p:ext uri="{BB962C8B-B14F-4D97-AF65-F5344CB8AC3E}">
        <p14:creationId xmlns:p14="http://schemas.microsoft.com/office/powerpoint/2010/main" val="10056113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dirty="0" smtClean="0"/>
              <a:t>Some annexes are found at the end. I</a:t>
            </a:r>
            <a:r>
              <a:rPr lang="nb-NO" baseline="0" dirty="0" smtClean="0"/>
              <a:t> don’t know if you’re used to metric or imperial units, but you will find a conversion table (with some shortcuts for the most common accessibility standards). We have also included the most relevant articles from the UN Convention on the Rights of Persons with Disabilities, which is an important document in the global push for disability inclusion, highlighting for example the state’s responsibility to protect persons with disabilities in humanitarian emergencies (but without really knowing how to do it, which is what we are trying to contribute).</a:t>
            </a:r>
            <a:endParaRPr lang="nb-NO" dirty="0"/>
          </a:p>
        </p:txBody>
      </p:sp>
      <p:sp>
        <p:nvSpPr>
          <p:cNvPr id="4" name="Slide Number Placeholder 3"/>
          <p:cNvSpPr>
            <a:spLocks noGrp="1"/>
          </p:cNvSpPr>
          <p:nvPr>
            <p:ph type="sldNum" sz="quarter" idx="10"/>
          </p:nvPr>
        </p:nvSpPr>
        <p:spPr/>
        <p:txBody>
          <a:bodyPr/>
          <a:lstStyle/>
          <a:p>
            <a:pPr>
              <a:defRPr/>
            </a:pPr>
            <a:fld id="{560A4DA9-D9E3-4062-883A-C04697E9AA5F}" type="slidenum">
              <a:rPr lang="en-GB" smtClean="0"/>
              <a:pPr>
                <a:defRPr/>
              </a:pPr>
              <a:t>21</a:t>
            </a:fld>
            <a:endParaRPr lang="en-GB"/>
          </a:p>
        </p:txBody>
      </p:sp>
    </p:spTree>
    <p:extLst>
      <p:ext uri="{BB962C8B-B14F-4D97-AF65-F5344CB8AC3E}">
        <p14:creationId xmlns:p14="http://schemas.microsoft.com/office/powerpoint/2010/main" val="31746773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Slide Number Placeholder 3"/>
          <p:cNvSpPr>
            <a:spLocks noGrp="1"/>
          </p:cNvSpPr>
          <p:nvPr>
            <p:ph type="sldNum" sz="quarter" idx="10"/>
          </p:nvPr>
        </p:nvSpPr>
        <p:spPr/>
        <p:txBody>
          <a:bodyPr/>
          <a:lstStyle/>
          <a:p>
            <a:pPr>
              <a:defRPr/>
            </a:pPr>
            <a:fld id="{560A4DA9-D9E3-4062-883A-C04697E9AA5F}" type="slidenum">
              <a:rPr lang="en-GB" smtClean="0"/>
              <a:pPr>
                <a:defRPr/>
              </a:pPr>
              <a:t>2</a:t>
            </a:fld>
            <a:endParaRPr lang="en-GB"/>
          </a:p>
        </p:txBody>
      </p:sp>
    </p:spTree>
    <p:extLst>
      <p:ext uri="{BB962C8B-B14F-4D97-AF65-F5344CB8AC3E}">
        <p14:creationId xmlns:p14="http://schemas.microsoft.com/office/powerpoint/2010/main" val="37933834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dirty="0" smtClean="0"/>
              <a:t>Maybe</a:t>
            </a:r>
            <a:r>
              <a:rPr lang="nb-NO" baseline="0" dirty="0" smtClean="0"/>
              <a:t> these three points are useful to mention. They are somehow linked to the training structure as well, we start with the document, move on to exercises that build understanding, and on the last day (and possibly in follow-up feedback/contact after the training) we spend time to discuss where we stand and what to do next. One can also say that they are increasingly complex.</a:t>
            </a:r>
          </a:p>
          <a:p>
            <a:endParaRPr lang="nb-NO" baseline="0" dirty="0" smtClean="0"/>
          </a:p>
          <a:p>
            <a:r>
              <a:rPr lang="nb-NO" baseline="0" dirty="0" smtClean="0"/>
              <a:t>Another practical issue that could be adressed here: Questions are welcome at any point, during the sessions, the coffee breaks, and at the end of the day.</a:t>
            </a:r>
            <a:endParaRPr lang="nb-NO" dirty="0"/>
          </a:p>
        </p:txBody>
      </p:sp>
      <p:sp>
        <p:nvSpPr>
          <p:cNvPr id="4" name="Slide Number Placeholder 3"/>
          <p:cNvSpPr>
            <a:spLocks noGrp="1"/>
          </p:cNvSpPr>
          <p:nvPr>
            <p:ph type="sldNum" sz="quarter" idx="10"/>
          </p:nvPr>
        </p:nvSpPr>
        <p:spPr/>
        <p:txBody>
          <a:bodyPr/>
          <a:lstStyle/>
          <a:p>
            <a:pPr>
              <a:defRPr/>
            </a:pPr>
            <a:fld id="{560A4DA9-D9E3-4062-883A-C04697E9AA5F}" type="slidenum">
              <a:rPr lang="en-GB" smtClean="0"/>
              <a:pPr>
                <a:defRPr/>
              </a:pPr>
              <a:t>3</a:t>
            </a:fld>
            <a:endParaRPr lang="en-GB"/>
          </a:p>
        </p:txBody>
      </p:sp>
    </p:spTree>
    <p:extLst>
      <p:ext uri="{BB962C8B-B14F-4D97-AF65-F5344CB8AC3E}">
        <p14:creationId xmlns:p14="http://schemas.microsoft.com/office/powerpoint/2010/main" val="13213666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Arial" pitchFamily="34" charset="0"/>
                <a:ea typeface="+mn-ea"/>
                <a:cs typeface="Arial" pitchFamily="34" charset="0"/>
              </a:rPr>
              <a:t>Section A contains a chronological overview of disability inclusion in disaster management, starting with Preparedness and moving on to Emergency Response and Early Recovery.</a:t>
            </a:r>
            <a:endParaRPr lang="nb-NO" sz="1200" kern="1200" dirty="0" smtClean="0">
              <a:solidFill>
                <a:schemeClr val="tx1"/>
              </a:solidFill>
              <a:effectLst/>
              <a:latin typeface="Arial" pitchFamily="34" charset="0"/>
              <a:ea typeface="+mn-ea"/>
              <a:cs typeface="Arial" pitchFamily="34" charset="0"/>
            </a:endParaRPr>
          </a:p>
          <a:p>
            <a:pPr lvl="0"/>
            <a:r>
              <a:rPr lang="en-GB" sz="1200" kern="1200" dirty="0" smtClean="0">
                <a:solidFill>
                  <a:schemeClr val="tx1"/>
                </a:solidFill>
                <a:effectLst/>
                <a:latin typeface="Arial" pitchFamily="34" charset="0"/>
                <a:ea typeface="+mn-ea"/>
                <a:cs typeface="Arial" pitchFamily="34" charset="0"/>
              </a:rPr>
              <a:t>Section B is more technically oriented, with practical standards for settlements, shelters, and emergency items distribution. You could say it starts with the bigger picture and goes into more and more detail, but of course there are also many links between the chapters.</a:t>
            </a:r>
            <a:endParaRPr lang="nb-NO" sz="1200" kern="1200" dirty="0" smtClean="0">
              <a:solidFill>
                <a:schemeClr val="tx1"/>
              </a:solidFill>
              <a:effectLst/>
              <a:latin typeface="Arial" pitchFamily="34" charset="0"/>
              <a:ea typeface="+mn-ea"/>
              <a:cs typeface="Arial" pitchFamily="34" charset="0"/>
            </a:endParaRPr>
          </a:p>
          <a:p>
            <a:pPr lvl="0"/>
            <a:r>
              <a:rPr lang="en-GB" sz="1200" kern="1200" dirty="0" smtClean="0">
                <a:solidFill>
                  <a:schemeClr val="tx1"/>
                </a:solidFill>
                <a:effectLst/>
                <a:latin typeface="Arial" pitchFamily="34" charset="0"/>
                <a:ea typeface="+mn-ea"/>
                <a:cs typeface="Arial" pitchFamily="34" charset="0"/>
              </a:rPr>
              <a:t>Section C focuses more on methodology or approach: how you inform about your activities, how you do meetings or consultation, how you monitor and evaluate the impact, and how you ensure that persons with disabilities have access to different shelter alternatives and included in cash support and other self-help initiatives. </a:t>
            </a:r>
            <a:endParaRPr lang="nb-NO" sz="1200" kern="1200" dirty="0" smtClean="0">
              <a:solidFill>
                <a:schemeClr val="tx1"/>
              </a:solidFill>
              <a:effectLst/>
              <a:latin typeface="Arial" pitchFamily="34" charset="0"/>
              <a:ea typeface="+mn-ea"/>
              <a:cs typeface="Arial" pitchFamily="34" charset="0"/>
            </a:endParaRPr>
          </a:p>
        </p:txBody>
      </p:sp>
      <p:sp>
        <p:nvSpPr>
          <p:cNvPr id="4" name="Slide Number Placeholder 3"/>
          <p:cNvSpPr>
            <a:spLocks noGrp="1"/>
          </p:cNvSpPr>
          <p:nvPr>
            <p:ph type="sldNum" sz="quarter" idx="10"/>
          </p:nvPr>
        </p:nvSpPr>
        <p:spPr/>
        <p:txBody>
          <a:bodyPr/>
          <a:lstStyle/>
          <a:p>
            <a:pPr>
              <a:defRPr/>
            </a:pPr>
            <a:fld id="{560A4DA9-D9E3-4062-883A-C04697E9AA5F}" type="slidenum">
              <a:rPr lang="en-GB" smtClean="0"/>
              <a:pPr>
                <a:defRPr/>
              </a:pPr>
              <a:t>12</a:t>
            </a:fld>
            <a:endParaRPr lang="en-GB"/>
          </a:p>
        </p:txBody>
      </p:sp>
    </p:spTree>
    <p:extLst>
      <p:ext uri="{BB962C8B-B14F-4D97-AF65-F5344CB8AC3E}">
        <p14:creationId xmlns:p14="http://schemas.microsoft.com/office/powerpoint/2010/main" val="34368141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dirty="0" smtClean="0"/>
              <a:t>At the beginning of</a:t>
            </a:r>
            <a:r>
              <a:rPr lang="nb-NO" baseline="0" dirty="0" smtClean="0"/>
              <a:t> each chapter (9), there are some «less technical» illustrations, to introduce and highlight some of the challenges related to each topic (you will recognise them from the exercise earlier.</a:t>
            </a:r>
            <a:endParaRPr lang="nb-NO" dirty="0"/>
          </a:p>
        </p:txBody>
      </p:sp>
      <p:sp>
        <p:nvSpPr>
          <p:cNvPr id="4" name="Slide Number Placeholder 3"/>
          <p:cNvSpPr>
            <a:spLocks noGrp="1"/>
          </p:cNvSpPr>
          <p:nvPr>
            <p:ph type="sldNum" sz="quarter" idx="10"/>
          </p:nvPr>
        </p:nvSpPr>
        <p:spPr/>
        <p:txBody>
          <a:bodyPr/>
          <a:lstStyle/>
          <a:p>
            <a:pPr>
              <a:defRPr/>
            </a:pPr>
            <a:fld id="{560A4DA9-D9E3-4062-883A-C04697E9AA5F}" type="slidenum">
              <a:rPr lang="en-GB" smtClean="0"/>
              <a:pPr>
                <a:defRPr/>
              </a:pPr>
              <a:t>13</a:t>
            </a:fld>
            <a:endParaRPr lang="en-GB"/>
          </a:p>
        </p:txBody>
      </p:sp>
    </p:spTree>
    <p:extLst>
      <p:ext uri="{BB962C8B-B14F-4D97-AF65-F5344CB8AC3E}">
        <p14:creationId xmlns:p14="http://schemas.microsoft.com/office/powerpoint/2010/main" val="36356727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dirty="0" smtClean="0"/>
              <a:t>A</a:t>
            </a:r>
            <a:r>
              <a:rPr lang="nb-NO" baseline="0" dirty="0" smtClean="0"/>
              <a:t> bit further inside, you will find the more detailed sub-chapters, with a short introduction, and numbered recommendations to allow easy navigation and references. The illustrations here are more technical, and mostly found in Section B. Here we are in the sub-chapter on planned settlements. For pathways, you can see a mention of handrails, and a reference to B2.2.4. And if we go to B2.2.4 (move to next slide) we will see it’s also about handrails, but from the sub-chapter on shelter design.</a:t>
            </a:r>
            <a:endParaRPr lang="nb-NO" dirty="0"/>
          </a:p>
        </p:txBody>
      </p:sp>
      <p:sp>
        <p:nvSpPr>
          <p:cNvPr id="4" name="Slide Number Placeholder 3"/>
          <p:cNvSpPr>
            <a:spLocks noGrp="1"/>
          </p:cNvSpPr>
          <p:nvPr>
            <p:ph type="sldNum" sz="quarter" idx="10"/>
          </p:nvPr>
        </p:nvSpPr>
        <p:spPr/>
        <p:txBody>
          <a:bodyPr/>
          <a:lstStyle/>
          <a:p>
            <a:pPr>
              <a:defRPr/>
            </a:pPr>
            <a:fld id="{560A4DA9-D9E3-4062-883A-C04697E9AA5F}" type="slidenum">
              <a:rPr lang="en-GB" smtClean="0"/>
              <a:pPr>
                <a:defRPr/>
              </a:pPr>
              <a:t>14</a:t>
            </a:fld>
            <a:endParaRPr lang="en-GB"/>
          </a:p>
        </p:txBody>
      </p:sp>
    </p:spTree>
    <p:extLst>
      <p:ext uri="{BB962C8B-B14F-4D97-AF65-F5344CB8AC3E}">
        <p14:creationId xmlns:p14="http://schemas.microsoft.com/office/powerpoint/2010/main" val="32484533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nb-NO" baseline="0" dirty="0" smtClean="0"/>
              <a:t>Mostly, the recommendations in Section B start from the outside and zoom in. Focusing on solutions, but some «bad» examples are shown next to the good or acceptable ones. We will go more into detail about these things tomorrow, but I invite you to look through the document on your own after we finish the day.</a:t>
            </a:r>
            <a:endParaRPr lang="nb-NO" dirty="0" smtClean="0"/>
          </a:p>
          <a:p>
            <a:endParaRPr lang="nb-NO" dirty="0"/>
          </a:p>
        </p:txBody>
      </p:sp>
      <p:sp>
        <p:nvSpPr>
          <p:cNvPr id="4" name="Slide Number Placeholder 3"/>
          <p:cNvSpPr>
            <a:spLocks noGrp="1"/>
          </p:cNvSpPr>
          <p:nvPr>
            <p:ph type="sldNum" sz="quarter" idx="10"/>
          </p:nvPr>
        </p:nvSpPr>
        <p:spPr/>
        <p:txBody>
          <a:bodyPr/>
          <a:lstStyle/>
          <a:p>
            <a:pPr>
              <a:defRPr/>
            </a:pPr>
            <a:fld id="{560A4DA9-D9E3-4062-883A-C04697E9AA5F}" type="slidenum">
              <a:rPr lang="en-GB" smtClean="0"/>
              <a:pPr>
                <a:defRPr/>
              </a:pPr>
              <a:t>15</a:t>
            </a:fld>
            <a:endParaRPr lang="en-GB"/>
          </a:p>
        </p:txBody>
      </p:sp>
    </p:spTree>
    <p:extLst>
      <p:ext uri="{BB962C8B-B14F-4D97-AF65-F5344CB8AC3E}">
        <p14:creationId xmlns:p14="http://schemas.microsoft.com/office/powerpoint/2010/main" val="14749822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dirty="0" smtClean="0"/>
              <a:t>Here we have the last pages on shelter design.</a:t>
            </a:r>
            <a:r>
              <a:rPr lang="nb-NO" baseline="0" dirty="0" smtClean="0"/>
              <a:t> The sub-chapters end with a small case study, as either an inspiration, a good practice example, or just to highlight some of the challenges and complexities that exist on the ground.</a:t>
            </a:r>
            <a:endParaRPr lang="nb-NO" dirty="0"/>
          </a:p>
        </p:txBody>
      </p:sp>
      <p:sp>
        <p:nvSpPr>
          <p:cNvPr id="4" name="Slide Number Placeholder 3"/>
          <p:cNvSpPr>
            <a:spLocks noGrp="1"/>
          </p:cNvSpPr>
          <p:nvPr>
            <p:ph type="sldNum" sz="quarter" idx="10"/>
          </p:nvPr>
        </p:nvSpPr>
        <p:spPr/>
        <p:txBody>
          <a:bodyPr/>
          <a:lstStyle/>
          <a:p>
            <a:pPr>
              <a:defRPr/>
            </a:pPr>
            <a:fld id="{560A4DA9-D9E3-4062-883A-C04697E9AA5F}" type="slidenum">
              <a:rPr lang="en-GB" smtClean="0"/>
              <a:pPr>
                <a:defRPr/>
              </a:pPr>
              <a:t>16</a:t>
            </a:fld>
            <a:endParaRPr lang="en-GB"/>
          </a:p>
        </p:txBody>
      </p:sp>
    </p:spTree>
    <p:extLst>
      <p:ext uri="{BB962C8B-B14F-4D97-AF65-F5344CB8AC3E}">
        <p14:creationId xmlns:p14="http://schemas.microsoft.com/office/powerpoint/2010/main" val="16806635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dirty="0" smtClean="0"/>
              <a:t>We have worked quite</a:t>
            </a:r>
            <a:r>
              <a:rPr lang="nb-NO" baseline="0" dirty="0" smtClean="0"/>
              <a:t> a lot to collect recommendations from various existing documents, and compare standards. We have also looked at the type of shelter and settlement solutions that are common in an emergency, but where there is not really any accessibility standard in use. Therefore, the recommendations are based on adaptation of shelter/housing standards to tents and temporary settlements, and analysis of typical tent designs while keeping different types of disabilities in mind.</a:t>
            </a:r>
            <a:endParaRPr lang="nb-NO" dirty="0"/>
          </a:p>
        </p:txBody>
      </p:sp>
      <p:sp>
        <p:nvSpPr>
          <p:cNvPr id="4" name="Slide Number Placeholder 3"/>
          <p:cNvSpPr>
            <a:spLocks noGrp="1"/>
          </p:cNvSpPr>
          <p:nvPr>
            <p:ph type="sldNum" sz="quarter" idx="10"/>
          </p:nvPr>
        </p:nvSpPr>
        <p:spPr/>
        <p:txBody>
          <a:bodyPr/>
          <a:lstStyle/>
          <a:p>
            <a:pPr>
              <a:defRPr/>
            </a:pPr>
            <a:fld id="{560A4DA9-D9E3-4062-883A-C04697E9AA5F}" type="slidenum">
              <a:rPr lang="en-GB" smtClean="0"/>
              <a:pPr>
                <a:defRPr/>
              </a:pPr>
              <a:t>17</a:t>
            </a:fld>
            <a:endParaRPr lang="en-GB"/>
          </a:p>
        </p:txBody>
      </p:sp>
    </p:spTree>
    <p:extLst>
      <p:ext uri="{BB962C8B-B14F-4D97-AF65-F5344CB8AC3E}">
        <p14:creationId xmlns:p14="http://schemas.microsoft.com/office/powerpoint/2010/main" val="37250083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over without photo">
    <p:spTree>
      <p:nvGrpSpPr>
        <p:cNvPr id="1" name=""/>
        <p:cNvGrpSpPr/>
        <p:nvPr/>
      </p:nvGrpSpPr>
      <p:grpSpPr>
        <a:xfrm>
          <a:off x="0" y="0"/>
          <a:ext cx="0" cy="0"/>
          <a:chOff x="0" y="0"/>
          <a:chExt cx="0" cy="0"/>
        </a:xfrm>
      </p:grpSpPr>
      <p:sp>
        <p:nvSpPr>
          <p:cNvPr id="4" name="Rectangle 3"/>
          <p:cNvSpPr/>
          <p:nvPr userDrawn="1"/>
        </p:nvSpPr>
        <p:spPr>
          <a:xfrm>
            <a:off x="152400" y="152400"/>
            <a:ext cx="8839200" cy="5753100"/>
          </a:xfrm>
          <a:prstGeom prst="rect">
            <a:avLst/>
          </a:prstGeom>
          <a:solidFill>
            <a:srgbClr val="66584E">
              <a:alpha val="8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5" name="Group 11"/>
          <p:cNvGrpSpPr>
            <a:grpSpLocks/>
          </p:cNvGrpSpPr>
          <p:nvPr userDrawn="1"/>
        </p:nvGrpSpPr>
        <p:grpSpPr bwMode="auto">
          <a:xfrm>
            <a:off x="339725" y="339725"/>
            <a:ext cx="1260475" cy="1260475"/>
            <a:chOff x="228600" y="228600"/>
            <a:chExt cx="1260000" cy="1260000"/>
          </a:xfrm>
        </p:grpSpPr>
        <p:sp>
          <p:nvSpPr>
            <p:cNvPr id="6" name="Oval 5"/>
            <p:cNvSpPr/>
            <p:nvPr userDrawn="1"/>
          </p:nvSpPr>
          <p:spPr>
            <a:xfrm>
              <a:off x="228600" y="228600"/>
              <a:ext cx="1260000" cy="1260000"/>
            </a:xfrm>
            <a:prstGeom prst="ellipse">
              <a:avLst/>
            </a:prstGeom>
            <a:solidFill>
              <a:srgbClr val="CF1C21"/>
            </a:solidFill>
            <a:ln w="31750">
              <a:solidFill>
                <a:schemeClr val="bg1"/>
              </a:solidFill>
              <a:round/>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TextBox 6"/>
            <p:cNvSpPr txBox="1"/>
            <p:nvPr userDrawn="1"/>
          </p:nvSpPr>
          <p:spPr>
            <a:xfrm>
              <a:off x="282555" y="653419"/>
              <a:ext cx="1144157" cy="307661"/>
            </a:xfrm>
            <a:prstGeom prst="rect">
              <a:avLst/>
            </a:prstGeom>
            <a:noFill/>
          </p:spPr>
          <p:txBody>
            <a:bodyPr lIns="0" tIns="0" rIns="0" bIns="0">
              <a:spAutoFit/>
            </a:bodyPr>
            <a:lstStyle/>
            <a:p>
              <a:pPr algn="ctr" rtl="1" fontAlgn="auto">
                <a:spcBef>
                  <a:spcPts val="0"/>
                </a:spcBef>
                <a:spcAft>
                  <a:spcPts val="0"/>
                </a:spcAft>
                <a:defRPr/>
              </a:pPr>
              <a:r>
                <a:rPr lang="en-US" sz="1000" b="1" baseline="0" dirty="0" smtClean="0">
                  <a:solidFill>
                    <a:schemeClr val="bg1"/>
                  </a:solidFill>
                  <a:latin typeface="Arial" pitchFamily="34" charset="0"/>
                  <a:cs typeface="Arial" pitchFamily="34" charset="0"/>
                </a:rPr>
                <a:t>]</a:t>
              </a:r>
              <a:r>
                <a:rPr lang="ar-LB" sz="1000" b="1" baseline="0" dirty="0" smtClean="0">
                  <a:solidFill>
                    <a:schemeClr val="bg1"/>
                  </a:solidFill>
                  <a:latin typeface="Arial" pitchFamily="34" charset="0"/>
                  <a:cs typeface="Arial" pitchFamily="34" charset="0"/>
                </a:rPr>
                <a:t>التاريخ،</a:t>
              </a:r>
              <a:endParaRPr lang="en-US" sz="1000" b="1" baseline="0" dirty="0" smtClean="0">
                <a:solidFill>
                  <a:schemeClr val="bg1"/>
                </a:solidFill>
                <a:latin typeface="Arial" pitchFamily="34" charset="0"/>
                <a:cs typeface="Arial" pitchFamily="34" charset="0"/>
              </a:endParaRPr>
            </a:p>
            <a:p>
              <a:pPr algn="ctr" rtl="1" fontAlgn="auto">
                <a:spcBef>
                  <a:spcPts val="0"/>
                </a:spcBef>
                <a:spcAft>
                  <a:spcPts val="0"/>
                </a:spcAft>
                <a:defRPr/>
              </a:pPr>
              <a:r>
                <a:rPr lang="ar-LB" sz="1000" b="1" baseline="0" dirty="0" smtClean="0">
                  <a:solidFill>
                    <a:schemeClr val="bg1"/>
                  </a:solidFill>
                  <a:latin typeface="Arial" pitchFamily="34" charset="0"/>
                  <a:cs typeface="Arial" pitchFamily="34" charset="0"/>
                </a:rPr>
                <a:t> المكان</a:t>
              </a:r>
              <a:r>
                <a:rPr lang="en-US" sz="1000" b="1" baseline="0" dirty="0" smtClean="0">
                  <a:solidFill>
                    <a:schemeClr val="bg1"/>
                  </a:solidFill>
                  <a:latin typeface="Arial" pitchFamily="34" charset="0"/>
                  <a:cs typeface="Arial" pitchFamily="34" charset="0"/>
                </a:rPr>
                <a:t>[</a:t>
              </a:r>
              <a:endParaRPr lang="en-US" sz="1000" b="1" dirty="0" smtClean="0">
                <a:solidFill>
                  <a:schemeClr val="bg1"/>
                </a:solidFill>
                <a:latin typeface="Arial" pitchFamily="34" charset="0"/>
                <a:cs typeface="Arial" pitchFamily="34" charset="0"/>
              </a:endParaRPr>
            </a:p>
          </p:txBody>
        </p:sp>
      </p:grpSp>
      <p:sp>
        <p:nvSpPr>
          <p:cNvPr id="2" name="Title 1"/>
          <p:cNvSpPr>
            <a:spLocks noGrp="1"/>
          </p:cNvSpPr>
          <p:nvPr>
            <p:ph type="ctrTitle"/>
          </p:nvPr>
        </p:nvSpPr>
        <p:spPr>
          <a:xfrm>
            <a:off x="990600" y="2819400"/>
            <a:ext cx="7239000" cy="647591"/>
          </a:xfrm>
        </p:spPr>
        <p:txBody>
          <a:bodyPr/>
          <a:lstStyle>
            <a:lvl1pPr algn="r">
              <a:defRPr b="1">
                <a:solidFill>
                  <a:schemeClr val="bg1"/>
                </a:solidFill>
              </a:defRPr>
            </a:lvl1pPr>
          </a:lstStyle>
          <a:p>
            <a:r>
              <a:rPr lang="en-US" dirty="0" smtClean="0"/>
              <a:t>Click to edit Master title style</a:t>
            </a:r>
            <a:endParaRPr lang="en-GB" dirty="0"/>
          </a:p>
        </p:txBody>
      </p:sp>
      <p:sp>
        <p:nvSpPr>
          <p:cNvPr id="3" name="Subtitle 2"/>
          <p:cNvSpPr>
            <a:spLocks noGrp="1"/>
          </p:cNvSpPr>
          <p:nvPr>
            <p:ph type="subTitle" idx="1"/>
          </p:nvPr>
        </p:nvSpPr>
        <p:spPr>
          <a:xfrm>
            <a:off x="990600" y="3886200"/>
            <a:ext cx="7239000" cy="1752600"/>
          </a:xfrm>
        </p:spPr>
        <p:txBody>
          <a:bodyPr>
            <a:normAutofit/>
          </a:bodyPr>
          <a:lstStyle>
            <a:lvl1pPr marL="0" indent="0" algn="r">
              <a:buNone/>
              <a:defRPr sz="2400" b="1">
                <a:solidFill>
                  <a:srgbClr val="541818"/>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Cover without photo">
    <p:spTree>
      <p:nvGrpSpPr>
        <p:cNvPr id="1" name=""/>
        <p:cNvGrpSpPr/>
        <p:nvPr/>
      </p:nvGrpSpPr>
      <p:grpSpPr>
        <a:xfrm>
          <a:off x="0" y="0"/>
          <a:ext cx="0" cy="0"/>
          <a:chOff x="0" y="0"/>
          <a:chExt cx="0" cy="0"/>
        </a:xfrm>
      </p:grpSpPr>
      <p:sp>
        <p:nvSpPr>
          <p:cNvPr id="4" name="Rectangle 3"/>
          <p:cNvSpPr/>
          <p:nvPr userDrawn="1"/>
        </p:nvSpPr>
        <p:spPr>
          <a:xfrm>
            <a:off x="152400" y="152400"/>
            <a:ext cx="8839200" cy="5753100"/>
          </a:xfrm>
          <a:prstGeom prst="rect">
            <a:avLst/>
          </a:prstGeom>
          <a:blipFill dpi="0" rotWithShape="1">
            <a:blip r:embed="rId2"/>
            <a:srcRect/>
            <a:tile tx="0" ty="0" sx="100000" sy="100000" flip="none" algn="tl"/>
          </a:bli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5" name="Group 11"/>
          <p:cNvGrpSpPr>
            <a:grpSpLocks/>
          </p:cNvGrpSpPr>
          <p:nvPr userDrawn="1"/>
        </p:nvGrpSpPr>
        <p:grpSpPr bwMode="auto">
          <a:xfrm>
            <a:off x="339725" y="339725"/>
            <a:ext cx="1260475" cy="1260475"/>
            <a:chOff x="228600" y="228600"/>
            <a:chExt cx="1260000" cy="1260000"/>
          </a:xfrm>
        </p:grpSpPr>
        <p:sp>
          <p:nvSpPr>
            <p:cNvPr id="6" name="Oval 5"/>
            <p:cNvSpPr/>
            <p:nvPr userDrawn="1"/>
          </p:nvSpPr>
          <p:spPr>
            <a:xfrm>
              <a:off x="228600" y="228600"/>
              <a:ext cx="1260000" cy="1260000"/>
            </a:xfrm>
            <a:prstGeom prst="ellipse">
              <a:avLst/>
            </a:prstGeom>
            <a:solidFill>
              <a:srgbClr val="CF1C21"/>
            </a:solidFill>
            <a:ln w="31750">
              <a:solidFill>
                <a:schemeClr val="bg1"/>
              </a:solidFill>
              <a:round/>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TextBox 6"/>
            <p:cNvSpPr txBox="1"/>
            <p:nvPr userDrawn="1"/>
          </p:nvSpPr>
          <p:spPr>
            <a:xfrm>
              <a:off x="282555" y="625325"/>
              <a:ext cx="1144157" cy="461789"/>
            </a:xfrm>
            <a:prstGeom prst="rect">
              <a:avLst/>
            </a:prstGeom>
            <a:noFill/>
          </p:spPr>
          <p:txBody>
            <a:bodyPr lIns="0" tIns="0" rIns="0" bIns="0">
              <a:spAutoFit/>
            </a:bodyPr>
            <a:lstStyle/>
            <a:p>
              <a:pPr algn="ctr" fontAlgn="auto">
                <a:spcBef>
                  <a:spcPts val="0"/>
                </a:spcBef>
                <a:spcAft>
                  <a:spcPts val="0"/>
                </a:spcAft>
                <a:defRPr/>
              </a:pPr>
              <a:r>
                <a:rPr lang="en-US" sz="1000" b="1" dirty="0">
                  <a:solidFill>
                    <a:schemeClr val="bg1"/>
                  </a:solidFill>
                  <a:latin typeface="Arial" pitchFamily="34" charset="0"/>
                  <a:cs typeface="Arial" pitchFamily="34" charset="0"/>
                </a:rPr>
                <a:t>Presentation title</a:t>
              </a:r>
            </a:p>
            <a:p>
              <a:pPr algn="ctr" fontAlgn="auto">
                <a:spcBef>
                  <a:spcPts val="0"/>
                </a:spcBef>
                <a:spcAft>
                  <a:spcPts val="0"/>
                </a:spcAft>
                <a:defRPr/>
              </a:pPr>
              <a:r>
                <a:rPr lang="en-US" sz="1000" b="1" dirty="0" smtClean="0">
                  <a:solidFill>
                    <a:schemeClr val="bg1"/>
                  </a:solidFill>
                  <a:latin typeface="Arial" pitchFamily="34" charset="0"/>
                  <a:cs typeface="Arial" pitchFamily="34" charset="0"/>
                </a:rPr>
                <a:t>at-a-glance info</a:t>
              </a:r>
            </a:p>
            <a:p>
              <a:pPr algn="ctr" fontAlgn="auto">
                <a:spcBef>
                  <a:spcPts val="0"/>
                </a:spcBef>
                <a:spcAft>
                  <a:spcPts val="0"/>
                </a:spcAft>
                <a:defRPr/>
              </a:pPr>
              <a:r>
                <a:rPr lang="en-US" sz="1000" b="1" dirty="0" smtClean="0">
                  <a:solidFill>
                    <a:schemeClr val="bg1"/>
                  </a:solidFill>
                  <a:latin typeface="Arial" pitchFamily="34" charset="0"/>
                  <a:cs typeface="Arial" pitchFamily="34" charset="0"/>
                </a:rPr>
                <a:t>(</a:t>
              </a:r>
              <a:r>
                <a:rPr lang="en-US" sz="1000" b="1" dirty="0">
                  <a:solidFill>
                    <a:schemeClr val="bg1"/>
                  </a:solidFill>
                  <a:latin typeface="Arial" pitchFamily="34" charset="0"/>
                  <a:cs typeface="Arial" pitchFamily="34" charset="0"/>
                </a:rPr>
                <a:t>in slide master)</a:t>
              </a:r>
            </a:p>
          </p:txBody>
        </p:sp>
      </p:grpSp>
      <p:sp>
        <p:nvSpPr>
          <p:cNvPr id="2" name="Title 1"/>
          <p:cNvSpPr>
            <a:spLocks noGrp="1"/>
          </p:cNvSpPr>
          <p:nvPr>
            <p:ph type="ctrTitle"/>
          </p:nvPr>
        </p:nvSpPr>
        <p:spPr>
          <a:xfrm>
            <a:off x="990600" y="2819400"/>
            <a:ext cx="7239000" cy="647591"/>
          </a:xfrm>
        </p:spPr>
        <p:txBody>
          <a:bodyPr/>
          <a:lstStyle>
            <a:lvl1pPr algn="r">
              <a:defRPr b="1">
                <a:solidFill>
                  <a:schemeClr val="bg1"/>
                </a:solidFill>
              </a:defRPr>
            </a:lvl1pPr>
          </a:lstStyle>
          <a:p>
            <a:r>
              <a:rPr lang="en-US" dirty="0" smtClean="0"/>
              <a:t>Click to edit Master title style</a:t>
            </a:r>
            <a:endParaRPr lang="en-GB" dirty="0"/>
          </a:p>
        </p:txBody>
      </p:sp>
      <p:sp>
        <p:nvSpPr>
          <p:cNvPr id="3" name="Subtitle 2"/>
          <p:cNvSpPr>
            <a:spLocks noGrp="1"/>
          </p:cNvSpPr>
          <p:nvPr>
            <p:ph type="subTitle" idx="1"/>
          </p:nvPr>
        </p:nvSpPr>
        <p:spPr>
          <a:xfrm>
            <a:off x="990600" y="3886200"/>
            <a:ext cx="7239000" cy="1752600"/>
          </a:xfrm>
        </p:spPr>
        <p:txBody>
          <a:bodyPr>
            <a:normAutofit/>
          </a:bodyPr>
          <a:lstStyle>
            <a:lvl1pPr marL="0" indent="0" algn="r">
              <a:buNone/>
              <a:defRPr sz="2400" b="1">
                <a:solidFill>
                  <a:srgbClr val="541818"/>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2036344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cxnSp>
        <p:nvCxnSpPr>
          <p:cNvPr id="4" name="Straight Connector 3"/>
          <p:cNvCxnSpPr/>
          <p:nvPr userDrawn="1"/>
        </p:nvCxnSpPr>
        <p:spPr>
          <a:xfrm>
            <a:off x="1828800" y="354013"/>
            <a:ext cx="6858000" cy="1587"/>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userDrawn="1"/>
        </p:nvCxnSpPr>
        <p:spPr>
          <a:xfrm>
            <a:off x="1828800" y="1495425"/>
            <a:ext cx="6858000" cy="158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Title 5"/>
          <p:cNvSpPr>
            <a:spLocks noGrp="1"/>
          </p:cNvSpPr>
          <p:nvPr>
            <p:ph type="title"/>
          </p:nvPr>
        </p:nvSpPr>
        <p:spPr/>
        <p:txBody>
          <a:bodyPr/>
          <a:lstStyle/>
          <a:p>
            <a:r>
              <a:rPr lang="en-US" smtClean="0"/>
              <a:t>Click to edit Master title style</a:t>
            </a:r>
            <a:endParaRPr lang="nb-NO"/>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cxnSp>
        <p:nvCxnSpPr>
          <p:cNvPr id="6" name="Straight Connector 5"/>
          <p:cNvCxnSpPr/>
          <p:nvPr userDrawn="1"/>
        </p:nvCxnSpPr>
        <p:spPr>
          <a:xfrm>
            <a:off x="1828800" y="354013"/>
            <a:ext cx="6858000" cy="1587"/>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1828800" y="1495425"/>
            <a:ext cx="6858000" cy="158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 name="Chart Placeholder 3"/>
          <p:cNvSpPr>
            <a:spLocks noGrp="1"/>
          </p:cNvSpPr>
          <p:nvPr>
            <p:ph type="chart" sz="quarter" idx="10"/>
          </p:nvPr>
        </p:nvSpPr>
        <p:spPr>
          <a:xfrm>
            <a:off x="457200" y="1676400"/>
            <a:ext cx="3352800" cy="4191000"/>
          </a:xfrm>
        </p:spPr>
        <p:txBody>
          <a:bodyPr rtlCol="0">
            <a:normAutofit/>
          </a:bodyPr>
          <a:lstStyle/>
          <a:p>
            <a:pPr lvl="0"/>
            <a:endParaRPr lang="en-GB" noProof="0" dirty="0"/>
          </a:p>
        </p:txBody>
      </p:sp>
      <p:sp>
        <p:nvSpPr>
          <p:cNvPr id="5" name="Title 4"/>
          <p:cNvSpPr>
            <a:spLocks noGrp="1"/>
          </p:cNvSpPr>
          <p:nvPr>
            <p:ph type="title"/>
          </p:nvPr>
        </p:nvSpPr>
        <p:spPr/>
        <p:txBody>
          <a:bodyPr/>
          <a:lstStyle/>
          <a:p>
            <a:r>
              <a:rPr lang="en-US" dirty="0" smtClean="0"/>
              <a:t>Click to edit Master title style</a:t>
            </a:r>
            <a:endParaRPr lang="en-GB" dirty="0"/>
          </a:p>
        </p:txBody>
      </p:sp>
      <p:sp>
        <p:nvSpPr>
          <p:cNvPr id="7" name="Text Placeholder 6"/>
          <p:cNvSpPr>
            <a:spLocks noGrp="1"/>
          </p:cNvSpPr>
          <p:nvPr>
            <p:ph type="body" sz="quarter" idx="11"/>
          </p:nvPr>
        </p:nvSpPr>
        <p:spPr>
          <a:xfrm>
            <a:off x="3959770" y="1676400"/>
            <a:ext cx="4724400" cy="41910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hoto Layout">
    <p:spTree>
      <p:nvGrpSpPr>
        <p:cNvPr id="1" name=""/>
        <p:cNvGrpSpPr/>
        <p:nvPr/>
      </p:nvGrpSpPr>
      <p:grpSpPr>
        <a:xfrm>
          <a:off x="0" y="0"/>
          <a:ext cx="0" cy="0"/>
          <a:chOff x="0" y="0"/>
          <a:chExt cx="0" cy="0"/>
        </a:xfrm>
      </p:grpSpPr>
      <p:cxnSp>
        <p:nvCxnSpPr>
          <p:cNvPr id="5" name="Straight Connector 4"/>
          <p:cNvCxnSpPr/>
          <p:nvPr userDrawn="1"/>
        </p:nvCxnSpPr>
        <p:spPr>
          <a:xfrm>
            <a:off x="1828800" y="354013"/>
            <a:ext cx="6858000" cy="1587"/>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828800" y="1495425"/>
            <a:ext cx="6858000" cy="158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smtClean="0"/>
              <a:t>Click to edit Master title style</a:t>
            </a:r>
            <a:endParaRPr lang="en-GB" dirty="0"/>
          </a:p>
        </p:txBody>
      </p:sp>
      <p:sp>
        <p:nvSpPr>
          <p:cNvPr id="4" name="Picture Placeholder 3"/>
          <p:cNvSpPr>
            <a:spLocks noGrp="1"/>
          </p:cNvSpPr>
          <p:nvPr>
            <p:ph type="pic" sz="quarter" idx="10"/>
          </p:nvPr>
        </p:nvSpPr>
        <p:spPr>
          <a:xfrm>
            <a:off x="1828800" y="2895600"/>
            <a:ext cx="6858000" cy="2971800"/>
          </a:xfrm>
        </p:spPr>
        <p:txBody>
          <a:bodyPr rtlCol="0">
            <a:normAutofit/>
          </a:bodyPr>
          <a:lstStyle/>
          <a:p>
            <a:pPr lvl="0"/>
            <a:endParaRPr lang="en-GB" noProof="0" dirty="0"/>
          </a:p>
        </p:txBody>
      </p:sp>
      <p:sp>
        <p:nvSpPr>
          <p:cNvPr id="6" name="Text Placeholder 5"/>
          <p:cNvSpPr>
            <a:spLocks noGrp="1"/>
          </p:cNvSpPr>
          <p:nvPr>
            <p:ph type="body" sz="quarter" idx="11"/>
          </p:nvPr>
        </p:nvSpPr>
        <p:spPr>
          <a:xfrm>
            <a:off x="1828800" y="1631732"/>
            <a:ext cx="6858000" cy="1143000"/>
          </a:xfrm>
        </p:spPr>
        <p:txBody>
          <a:bodyPr/>
          <a:lstStyle/>
          <a:p>
            <a:pPr lvl="0"/>
            <a:r>
              <a:rPr lang="en-US" dirty="0"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5" name="Straight Connector 4"/>
          <p:cNvCxnSpPr/>
          <p:nvPr userDrawn="1"/>
        </p:nvCxnSpPr>
        <p:spPr>
          <a:xfrm>
            <a:off x="1828800" y="354013"/>
            <a:ext cx="6858000" cy="1587"/>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userDrawn="1"/>
        </p:nvCxnSpPr>
        <p:spPr>
          <a:xfrm>
            <a:off x="1828800" y="1495425"/>
            <a:ext cx="6858000" cy="158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sz="half" idx="1"/>
          </p:nvPr>
        </p:nvSpPr>
        <p:spPr>
          <a:xfrm>
            <a:off x="457200" y="1676400"/>
            <a:ext cx="4038600" cy="4191000"/>
          </a:xfrm>
        </p:spPr>
        <p:txBody>
          <a:bodyPr/>
          <a:lstStyle>
            <a:lvl1pPr>
              <a:defRPr sz="22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Content Placeholder 3"/>
          <p:cNvSpPr>
            <a:spLocks noGrp="1"/>
          </p:cNvSpPr>
          <p:nvPr>
            <p:ph sz="half" idx="2"/>
          </p:nvPr>
        </p:nvSpPr>
        <p:spPr>
          <a:xfrm>
            <a:off x="4648200" y="1676400"/>
            <a:ext cx="4038600" cy="4191000"/>
          </a:xfrm>
        </p:spPr>
        <p:txBody>
          <a:bodyPr/>
          <a:lstStyle>
            <a:lvl1pPr>
              <a:defRPr sz="22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userDrawn="1"/>
        </p:nvCxnSpPr>
        <p:spPr>
          <a:xfrm>
            <a:off x="1828800" y="354013"/>
            <a:ext cx="6858000" cy="1587"/>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1828800" y="1495425"/>
            <a:ext cx="6858000" cy="158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en-US" dirty="0" smtClean="0"/>
              <a:t>Click to edit Master title style</a:t>
            </a:r>
            <a:endParaRPr lang="en-GB" dirty="0"/>
          </a:p>
        </p:txBody>
      </p:sp>
      <p:sp>
        <p:nvSpPr>
          <p:cNvPr id="3" name="Text Placeholder 2"/>
          <p:cNvSpPr>
            <a:spLocks noGrp="1"/>
          </p:cNvSpPr>
          <p:nvPr>
            <p:ph type="body" idx="1"/>
          </p:nvPr>
        </p:nvSpPr>
        <p:spPr>
          <a:xfrm>
            <a:off x="457200" y="1676399"/>
            <a:ext cx="4040188" cy="574675"/>
          </a:xfrm>
        </p:spPr>
        <p:txBody>
          <a:bodyPr anchor="ct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251075"/>
            <a:ext cx="4040188" cy="3616325"/>
          </a:xfrm>
        </p:spPr>
        <p:txBody>
          <a:bodyPr/>
          <a:lstStyle>
            <a:lvl1pPr>
              <a:defRPr sz="2200"/>
            </a:lvl1pPr>
            <a:lvl2pPr>
              <a:defRPr sz="2000"/>
            </a:lvl2pPr>
            <a:lvl3pPr>
              <a:defRPr sz="2000"/>
            </a:lvl3pPr>
            <a:lvl4pPr>
              <a:defRPr sz="2000"/>
            </a:lvl4pPr>
            <a:lvl5pPr>
              <a:defRPr sz="20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Text Placeholder 4"/>
          <p:cNvSpPr>
            <a:spLocks noGrp="1"/>
          </p:cNvSpPr>
          <p:nvPr>
            <p:ph type="body" sz="quarter" idx="3"/>
          </p:nvPr>
        </p:nvSpPr>
        <p:spPr>
          <a:xfrm>
            <a:off x="4645025" y="1676399"/>
            <a:ext cx="4041775" cy="574675"/>
          </a:xfrm>
        </p:spPr>
        <p:txBody>
          <a:bodyPr anchor="ct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251075"/>
            <a:ext cx="4041775" cy="3616325"/>
          </a:xfrm>
        </p:spPr>
        <p:txBody>
          <a:bodyPr/>
          <a:lstStyle>
            <a:lvl1pPr>
              <a:defRPr sz="2200"/>
            </a:lvl1pPr>
            <a:lvl2pPr>
              <a:defRPr sz="2000"/>
            </a:lvl2pPr>
            <a:lvl3pPr>
              <a:defRPr sz="2000"/>
            </a:lvl3pPr>
            <a:lvl4pPr>
              <a:defRPr sz="2000"/>
            </a:lvl4pPr>
            <a:lvl5pPr>
              <a:defRPr sz="20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End contact Layout">
    <p:spTree>
      <p:nvGrpSpPr>
        <p:cNvPr id="1" name=""/>
        <p:cNvGrpSpPr/>
        <p:nvPr/>
      </p:nvGrpSpPr>
      <p:grpSpPr>
        <a:xfrm>
          <a:off x="0" y="0"/>
          <a:ext cx="0" cy="0"/>
          <a:chOff x="0" y="0"/>
          <a:chExt cx="0" cy="0"/>
        </a:xfrm>
      </p:grpSpPr>
      <p:grpSp>
        <p:nvGrpSpPr>
          <p:cNvPr id="2" name="Group 7"/>
          <p:cNvGrpSpPr>
            <a:grpSpLocks/>
          </p:cNvGrpSpPr>
          <p:nvPr userDrawn="1"/>
        </p:nvGrpSpPr>
        <p:grpSpPr bwMode="auto">
          <a:xfrm>
            <a:off x="152400" y="152400"/>
            <a:ext cx="8839200" cy="6553200"/>
            <a:chOff x="152400" y="76200"/>
            <a:chExt cx="8839200" cy="6553200"/>
          </a:xfrm>
        </p:grpSpPr>
        <p:sp>
          <p:nvSpPr>
            <p:cNvPr id="3" name="Rectangle 2"/>
            <p:cNvSpPr/>
            <p:nvPr userDrawn="1"/>
          </p:nvSpPr>
          <p:spPr>
            <a:xfrm>
              <a:off x="152400" y="76200"/>
              <a:ext cx="8839200" cy="6553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 name="Rectangle 3"/>
            <p:cNvSpPr/>
            <p:nvPr userDrawn="1"/>
          </p:nvSpPr>
          <p:spPr>
            <a:xfrm>
              <a:off x="152400" y="76200"/>
              <a:ext cx="8839200" cy="5029200"/>
            </a:xfrm>
            <a:prstGeom prst="rect">
              <a:avLst/>
            </a:prstGeom>
            <a:solidFill>
              <a:srgbClr val="CF1C2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TextBox 4"/>
            <p:cNvSpPr txBox="1"/>
            <p:nvPr userDrawn="1"/>
          </p:nvSpPr>
          <p:spPr>
            <a:xfrm>
              <a:off x="533400" y="498474"/>
              <a:ext cx="4724400" cy="4411464"/>
            </a:xfrm>
            <a:prstGeom prst="rect">
              <a:avLst/>
            </a:prstGeom>
            <a:noFill/>
            <a:ln>
              <a:noFill/>
            </a:ln>
          </p:spPr>
          <p:txBody>
            <a:bodyPr wrap="square" lIns="0" tIns="0" rIns="0" bIns="0">
              <a:spAutoFit/>
            </a:bodyPr>
            <a:lstStyle/>
            <a:p>
              <a:pPr fontAlgn="auto">
                <a:spcBef>
                  <a:spcPts val="0"/>
                </a:spcBef>
                <a:spcAft>
                  <a:spcPts val="0"/>
                </a:spcAft>
                <a:defRPr/>
              </a:pPr>
              <a:r>
                <a:rPr lang="en-US" sz="1900" b="0" baseline="30000" dirty="0">
                  <a:solidFill>
                    <a:schemeClr val="bg1">
                      <a:lumMod val="85000"/>
                    </a:schemeClr>
                  </a:solidFill>
                  <a:latin typeface="Arial" pitchFamily="34" charset="0"/>
                  <a:cs typeface="Arial" pitchFamily="34" charset="0"/>
                </a:rPr>
                <a:t>FOR FURTHER INFORMATION ON </a:t>
              </a:r>
              <a:r>
                <a:rPr lang="en-US" sz="1900" b="1" baseline="30000" dirty="0" smtClean="0">
                  <a:solidFill>
                    <a:schemeClr val="bg1">
                      <a:lumMod val="85000"/>
                    </a:schemeClr>
                  </a:solidFill>
                  <a:latin typeface="Arial" pitchFamily="34" charset="0"/>
                  <a:cs typeface="Arial" pitchFamily="34" charset="0"/>
                </a:rPr>
                <a:t>SHELTER &amp; SETTLEMENT, </a:t>
              </a:r>
              <a:r>
                <a:rPr lang="en-US" sz="1900" b="0" baseline="30000" dirty="0">
                  <a:solidFill>
                    <a:schemeClr val="bg1">
                      <a:lumMod val="85000"/>
                    </a:schemeClr>
                  </a:solidFill>
                  <a:latin typeface="Arial" pitchFamily="34" charset="0"/>
                  <a:cs typeface="Arial" pitchFamily="34" charset="0"/>
                </a:rPr>
                <a:t>PLEASE CONTACT:</a:t>
              </a:r>
            </a:p>
            <a:p>
              <a:pPr fontAlgn="auto">
                <a:spcBef>
                  <a:spcPts val="0"/>
                </a:spcBef>
                <a:spcAft>
                  <a:spcPts val="0"/>
                </a:spcAft>
                <a:defRPr/>
              </a:pPr>
              <a:endParaRPr lang="en-US" sz="2000" b="1" baseline="30000" dirty="0">
                <a:solidFill>
                  <a:schemeClr val="bg1"/>
                </a:solidFill>
                <a:latin typeface="Arial" pitchFamily="34" charset="0"/>
                <a:cs typeface="Arial" pitchFamily="34" charset="0"/>
              </a:endParaRPr>
            </a:p>
            <a:p>
              <a:pPr fontAlgn="auto">
                <a:spcBef>
                  <a:spcPts val="0"/>
                </a:spcBef>
                <a:spcAft>
                  <a:spcPts val="0"/>
                </a:spcAft>
                <a:defRPr/>
              </a:pPr>
              <a:r>
                <a:rPr lang="en-US" sz="2000" b="0" baseline="30000" dirty="0">
                  <a:solidFill>
                    <a:schemeClr val="bg1"/>
                  </a:solidFill>
                  <a:latin typeface="Arial" pitchFamily="34" charset="0"/>
                  <a:cs typeface="Arial" pitchFamily="34" charset="0"/>
                </a:rPr>
                <a:t>IFRC </a:t>
              </a:r>
              <a:r>
                <a:rPr lang="en-US" sz="2000" b="0" baseline="30000" dirty="0" smtClean="0">
                  <a:solidFill>
                    <a:schemeClr val="bg1"/>
                  </a:solidFill>
                  <a:latin typeface="Arial" pitchFamily="34" charset="0"/>
                  <a:cs typeface="Arial" pitchFamily="34" charset="0"/>
                </a:rPr>
                <a:t>SHELTER &amp; SETTLEMENT </a:t>
              </a:r>
              <a:r>
                <a:rPr lang="en-US" sz="2000" b="0" baseline="30000" dirty="0">
                  <a:solidFill>
                    <a:schemeClr val="bg1"/>
                  </a:solidFill>
                  <a:latin typeface="Arial" pitchFamily="34" charset="0"/>
                  <a:cs typeface="Arial" pitchFamily="34" charset="0"/>
                </a:rPr>
                <a:t>DEPARTMENT</a:t>
              </a:r>
            </a:p>
            <a:p>
              <a:pPr fontAlgn="auto">
                <a:spcBef>
                  <a:spcPts val="0"/>
                </a:spcBef>
                <a:spcAft>
                  <a:spcPts val="0"/>
                </a:spcAft>
                <a:defRPr/>
              </a:pPr>
              <a:r>
                <a:rPr lang="en-US" sz="2000" b="1" baseline="30000" dirty="0" smtClean="0">
                  <a:solidFill>
                    <a:schemeClr val="bg1"/>
                  </a:solidFill>
                  <a:latin typeface="Arial" pitchFamily="34" charset="0"/>
                  <a:cs typeface="Arial" pitchFamily="34" charset="0"/>
                </a:rPr>
                <a:t>MIGUEL URQUIA, </a:t>
              </a:r>
              <a:r>
                <a:rPr lang="en-US" sz="2000" b="0" baseline="30000" dirty="0" smtClean="0">
                  <a:solidFill>
                    <a:schemeClr val="bg1"/>
                  </a:solidFill>
                  <a:latin typeface="Arial" pitchFamily="34" charset="0"/>
                  <a:cs typeface="Arial" pitchFamily="34" charset="0"/>
                </a:rPr>
                <a:t>ShelterCoordination &amp; training</a:t>
              </a:r>
              <a:r>
                <a:rPr lang="en-US" sz="2000" b="1" baseline="30000" dirty="0">
                  <a:solidFill>
                    <a:schemeClr val="bg1"/>
                  </a:solidFill>
                  <a:latin typeface="Arial" pitchFamily="34" charset="0"/>
                  <a:cs typeface="Arial" pitchFamily="34" charset="0"/>
                </a:rPr>
                <a:t/>
              </a:r>
              <a:br>
                <a:rPr lang="en-US" sz="2000" b="1" baseline="30000" dirty="0">
                  <a:solidFill>
                    <a:schemeClr val="bg1"/>
                  </a:solidFill>
                  <a:latin typeface="Arial" pitchFamily="34" charset="0"/>
                  <a:cs typeface="Arial" pitchFamily="34" charset="0"/>
                </a:rPr>
              </a:br>
              <a:r>
                <a:rPr lang="en-US" sz="2000" b="0" baseline="30000" dirty="0">
                  <a:solidFill>
                    <a:schemeClr val="bg1"/>
                  </a:solidFill>
                  <a:latin typeface="Arial" pitchFamily="34" charset="0"/>
                  <a:cs typeface="Arial" pitchFamily="34" charset="0"/>
                </a:rPr>
                <a:t>TEL. : </a:t>
              </a:r>
              <a:r>
                <a:rPr lang="en-US" sz="2000" b="1" baseline="30000" dirty="0">
                  <a:solidFill>
                    <a:schemeClr val="bg1"/>
                  </a:solidFill>
                  <a:latin typeface="Arial" pitchFamily="34" charset="0"/>
                  <a:cs typeface="Arial" pitchFamily="34" charset="0"/>
                </a:rPr>
                <a:t>+41 022 </a:t>
              </a:r>
              <a:r>
                <a:rPr lang="en-US" sz="2000" b="1" baseline="30000" dirty="0" smtClean="0">
                  <a:solidFill>
                    <a:schemeClr val="bg1"/>
                  </a:solidFill>
                  <a:latin typeface="Arial" pitchFamily="34" charset="0"/>
                  <a:cs typeface="Arial" pitchFamily="34" charset="0"/>
                </a:rPr>
                <a:t>730 4562</a:t>
              </a:r>
              <a:endParaRPr lang="en-US" sz="2000" b="1" baseline="30000" dirty="0">
                <a:solidFill>
                  <a:schemeClr val="bg1"/>
                </a:solidFill>
                <a:latin typeface="Arial" pitchFamily="34" charset="0"/>
                <a:cs typeface="Arial" pitchFamily="34" charset="0"/>
              </a:endParaRPr>
            </a:p>
            <a:p>
              <a:pPr fontAlgn="auto">
                <a:spcBef>
                  <a:spcPts val="0"/>
                </a:spcBef>
                <a:spcAft>
                  <a:spcPts val="0"/>
                </a:spcAft>
                <a:defRPr/>
              </a:pPr>
              <a:r>
                <a:rPr lang="en-US" sz="2000" b="0" baseline="30000" dirty="0">
                  <a:solidFill>
                    <a:schemeClr val="bg1"/>
                  </a:solidFill>
                  <a:latin typeface="Arial" pitchFamily="34" charset="0"/>
                  <a:cs typeface="Arial" pitchFamily="34" charset="0"/>
                </a:rPr>
                <a:t>EMAIL</a:t>
              </a:r>
              <a:r>
                <a:rPr lang="en-US" sz="2000" b="0" baseline="30000" dirty="0" smtClean="0">
                  <a:solidFill>
                    <a:schemeClr val="bg1"/>
                  </a:solidFill>
                  <a:latin typeface="Arial" pitchFamily="34" charset="0"/>
                  <a:cs typeface="Arial" pitchFamily="34" charset="0"/>
                </a:rPr>
                <a:t>:</a:t>
              </a:r>
              <a:r>
                <a:rPr lang="en-US" sz="2000" b="1" baseline="30000" dirty="0" smtClean="0">
                  <a:solidFill>
                    <a:schemeClr val="bg1"/>
                  </a:solidFill>
                  <a:latin typeface="Arial" pitchFamily="34" charset="0"/>
                  <a:cs typeface="Arial" pitchFamily="34" charset="0"/>
                </a:rPr>
                <a:t> miguel.urquia@ifrc.org</a:t>
              </a:r>
            </a:p>
            <a:p>
              <a:pPr fontAlgn="auto">
                <a:spcBef>
                  <a:spcPts val="0"/>
                </a:spcBef>
                <a:spcAft>
                  <a:spcPts val="0"/>
                </a:spcAft>
                <a:defRPr/>
              </a:pPr>
              <a:endParaRPr lang="en-US" sz="500" b="1" kern="1200" baseline="30000" dirty="0" smtClean="0">
                <a:solidFill>
                  <a:schemeClr val="bg1"/>
                </a:solidFill>
                <a:latin typeface="Arial" pitchFamily="34" charset="0"/>
                <a:ea typeface="+mn-ea"/>
                <a:cs typeface="Arial" pitchFamily="34" charset="0"/>
              </a:endParaRPr>
            </a:p>
            <a:p>
              <a:pPr fontAlgn="auto">
                <a:spcBef>
                  <a:spcPts val="0"/>
                </a:spcBef>
                <a:spcAft>
                  <a:spcPts val="0"/>
                </a:spcAft>
                <a:defRPr/>
              </a:pPr>
              <a:r>
                <a:rPr lang="en-US" sz="2000" b="1" baseline="30000" dirty="0" smtClean="0">
                  <a:solidFill>
                    <a:schemeClr val="bg1"/>
                  </a:solidFill>
                  <a:latin typeface="Arial" pitchFamily="34" charset="0"/>
                  <a:cs typeface="Arial" pitchFamily="34" charset="0"/>
                </a:rPr>
                <a:t>MARTA PEÑA, </a:t>
              </a:r>
              <a:r>
                <a:rPr lang="en-US" sz="2000" b="0" baseline="30000" dirty="0" smtClean="0">
                  <a:solidFill>
                    <a:schemeClr val="bg1"/>
                  </a:solidFill>
                  <a:latin typeface="Arial" pitchFamily="34" charset="0"/>
                  <a:cs typeface="Arial" pitchFamily="34" charset="0"/>
                </a:rPr>
                <a:t>Operations support &amp;training/Europe Zone</a:t>
              </a:r>
              <a:r>
                <a:rPr lang="en-US" sz="2000" b="1" baseline="30000" dirty="0" smtClean="0">
                  <a:solidFill>
                    <a:schemeClr val="bg1"/>
                  </a:solidFill>
                  <a:latin typeface="Arial" pitchFamily="34" charset="0"/>
                  <a:cs typeface="Arial" pitchFamily="34" charset="0"/>
                </a:rPr>
                <a:t/>
              </a:r>
              <a:br>
                <a:rPr lang="en-US" sz="2000" b="1" baseline="30000" dirty="0" smtClean="0">
                  <a:solidFill>
                    <a:schemeClr val="bg1"/>
                  </a:solidFill>
                  <a:latin typeface="Arial" pitchFamily="34" charset="0"/>
                  <a:cs typeface="Arial" pitchFamily="34" charset="0"/>
                </a:rPr>
              </a:br>
              <a:r>
                <a:rPr lang="en-US" sz="2000" b="0" baseline="30000" dirty="0" smtClean="0">
                  <a:solidFill>
                    <a:schemeClr val="bg1"/>
                  </a:solidFill>
                  <a:latin typeface="Arial" pitchFamily="34" charset="0"/>
                  <a:cs typeface="Arial" pitchFamily="34" charset="0"/>
                </a:rPr>
                <a:t>TEL. : </a:t>
              </a:r>
              <a:r>
                <a:rPr lang="en-US" sz="2000" b="1" baseline="30000" dirty="0" smtClean="0">
                  <a:solidFill>
                    <a:schemeClr val="bg1"/>
                  </a:solidFill>
                  <a:latin typeface="Arial" pitchFamily="34" charset="0"/>
                  <a:cs typeface="Arial" pitchFamily="34" charset="0"/>
                </a:rPr>
                <a:t>+41 022 730 4328</a:t>
              </a:r>
            </a:p>
            <a:p>
              <a:pPr fontAlgn="auto">
                <a:spcBef>
                  <a:spcPts val="0"/>
                </a:spcBef>
                <a:spcAft>
                  <a:spcPts val="0"/>
                </a:spcAft>
                <a:defRPr/>
              </a:pPr>
              <a:r>
                <a:rPr lang="en-US" sz="2000" b="0" baseline="30000" dirty="0" smtClean="0">
                  <a:solidFill>
                    <a:schemeClr val="bg1"/>
                  </a:solidFill>
                  <a:latin typeface="Arial" pitchFamily="34" charset="0"/>
                  <a:cs typeface="Arial" pitchFamily="34" charset="0"/>
                </a:rPr>
                <a:t>EMAIL:</a:t>
              </a:r>
              <a:r>
                <a:rPr lang="en-US" sz="2000" b="1" baseline="30000" dirty="0" smtClean="0">
                  <a:solidFill>
                    <a:schemeClr val="bg1"/>
                  </a:solidFill>
                  <a:latin typeface="Arial" pitchFamily="34" charset="0"/>
                  <a:cs typeface="Arial" pitchFamily="34" charset="0"/>
                </a:rPr>
                <a:t> marta.pena@ifrc.org</a:t>
              </a:r>
              <a:endParaRPr lang="en-US" sz="2000" b="1" baseline="30000" dirty="0">
                <a:solidFill>
                  <a:schemeClr val="bg1"/>
                </a:solidFill>
                <a:latin typeface="Arial" pitchFamily="34" charset="0"/>
                <a:cs typeface="Arial" pitchFamily="34" charset="0"/>
              </a:endParaRPr>
            </a:p>
            <a:p>
              <a:pPr fontAlgn="auto">
                <a:spcBef>
                  <a:spcPts val="0"/>
                </a:spcBef>
                <a:spcAft>
                  <a:spcPts val="0"/>
                </a:spcAft>
                <a:defRPr/>
              </a:pPr>
              <a:endParaRPr lang="en-US" sz="1800" b="0" baseline="30000" dirty="0" smtClean="0">
                <a:solidFill>
                  <a:schemeClr val="bg1">
                    <a:lumMod val="75000"/>
                  </a:schemeClr>
                </a:solidFill>
                <a:latin typeface="Arial" pitchFamily="34" charset="0"/>
                <a:cs typeface="Arial" pitchFamily="34" charset="0"/>
              </a:endParaRPr>
            </a:p>
            <a:p>
              <a:pPr fontAlgn="auto">
                <a:spcBef>
                  <a:spcPts val="0"/>
                </a:spcBef>
                <a:spcAft>
                  <a:spcPts val="0"/>
                </a:spcAft>
                <a:defRPr/>
              </a:pPr>
              <a:endParaRPr lang="en-US" sz="1800" b="0" baseline="30000" dirty="0">
                <a:solidFill>
                  <a:schemeClr val="bg1">
                    <a:lumMod val="75000"/>
                  </a:schemeClr>
                </a:solidFill>
                <a:latin typeface="Arial" pitchFamily="34" charset="0"/>
                <a:cs typeface="Arial" pitchFamily="34" charset="0"/>
              </a:endParaRPr>
            </a:p>
            <a:p>
              <a:pPr fontAlgn="auto">
                <a:spcBef>
                  <a:spcPts val="0"/>
                </a:spcBef>
                <a:spcAft>
                  <a:spcPts val="0"/>
                </a:spcAft>
                <a:defRPr/>
              </a:pPr>
              <a:r>
                <a:rPr lang="en-US" sz="1800" b="0" baseline="30000" dirty="0">
                  <a:solidFill>
                    <a:schemeClr val="bg1">
                      <a:lumMod val="85000"/>
                    </a:schemeClr>
                  </a:solidFill>
                  <a:latin typeface="Arial" pitchFamily="34" charset="0"/>
                  <a:cs typeface="Arial" pitchFamily="34" charset="0"/>
                </a:rPr>
                <a:t>THIS PRESENTATION IS PUBLISHED BY</a:t>
              </a:r>
            </a:p>
            <a:p>
              <a:pPr fontAlgn="auto">
                <a:spcBef>
                  <a:spcPts val="0"/>
                </a:spcBef>
                <a:spcAft>
                  <a:spcPts val="0"/>
                </a:spcAft>
                <a:defRPr/>
              </a:pPr>
              <a:r>
                <a:rPr lang="en-US" sz="1800" b="0" baseline="30000" dirty="0">
                  <a:solidFill>
                    <a:schemeClr val="bg1">
                      <a:lumMod val="85000"/>
                    </a:schemeClr>
                  </a:solidFill>
                  <a:latin typeface="Arial" pitchFamily="34" charset="0"/>
                  <a:cs typeface="Arial" pitchFamily="34" charset="0"/>
                </a:rPr>
                <a:t>INTERNATIONAL FEDERATION OF </a:t>
              </a:r>
              <a:br>
                <a:rPr lang="en-US" sz="1800" b="0" baseline="30000" dirty="0">
                  <a:solidFill>
                    <a:schemeClr val="bg1">
                      <a:lumMod val="85000"/>
                    </a:schemeClr>
                  </a:solidFill>
                  <a:latin typeface="Arial" pitchFamily="34" charset="0"/>
                  <a:cs typeface="Arial" pitchFamily="34" charset="0"/>
                </a:rPr>
              </a:br>
              <a:r>
                <a:rPr lang="en-US" sz="1800" b="0" baseline="30000" dirty="0">
                  <a:solidFill>
                    <a:schemeClr val="bg1">
                      <a:lumMod val="85000"/>
                    </a:schemeClr>
                  </a:solidFill>
                  <a:latin typeface="Arial" pitchFamily="34" charset="0"/>
                  <a:cs typeface="Arial" pitchFamily="34" charset="0"/>
                </a:rPr>
                <a:t>RED CROSS AND RED CRESCENT SOCIETIES</a:t>
              </a:r>
            </a:p>
            <a:p>
              <a:pPr fontAlgn="auto">
                <a:spcBef>
                  <a:spcPts val="0"/>
                </a:spcBef>
                <a:spcAft>
                  <a:spcPts val="0"/>
                </a:spcAft>
                <a:defRPr/>
              </a:pPr>
              <a:r>
                <a:rPr lang="en-US" sz="1800" b="0" baseline="30000" dirty="0">
                  <a:solidFill>
                    <a:schemeClr val="bg1">
                      <a:lumMod val="85000"/>
                    </a:schemeClr>
                  </a:solidFill>
                  <a:latin typeface="Arial" pitchFamily="34" charset="0"/>
                  <a:cs typeface="Arial" pitchFamily="34" charset="0"/>
                </a:rPr>
                <a:t>P.O. BOX 372</a:t>
              </a:r>
            </a:p>
            <a:p>
              <a:pPr fontAlgn="auto">
                <a:spcBef>
                  <a:spcPts val="0"/>
                </a:spcBef>
                <a:spcAft>
                  <a:spcPts val="0"/>
                </a:spcAft>
                <a:defRPr/>
              </a:pPr>
              <a:r>
                <a:rPr lang="en-US" sz="1800" b="0" baseline="30000" dirty="0">
                  <a:solidFill>
                    <a:schemeClr val="bg1">
                      <a:lumMod val="85000"/>
                    </a:schemeClr>
                  </a:solidFill>
                  <a:latin typeface="Arial" pitchFamily="34" charset="0"/>
                  <a:cs typeface="Arial" pitchFamily="34" charset="0"/>
                </a:rPr>
                <a:t>CH-1211 GENEVA 19</a:t>
              </a:r>
            </a:p>
            <a:p>
              <a:pPr fontAlgn="auto">
                <a:spcBef>
                  <a:spcPts val="0"/>
                </a:spcBef>
                <a:spcAft>
                  <a:spcPts val="0"/>
                </a:spcAft>
                <a:defRPr/>
              </a:pPr>
              <a:r>
                <a:rPr lang="en-US" sz="1800" b="0" baseline="30000" dirty="0">
                  <a:solidFill>
                    <a:schemeClr val="bg1">
                      <a:lumMod val="85000"/>
                    </a:schemeClr>
                  </a:solidFill>
                  <a:latin typeface="Arial" pitchFamily="34" charset="0"/>
                  <a:cs typeface="Arial" pitchFamily="34" charset="0"/>
                </a:rPr>
                <a:t>SWITZERLAND</a:t>
              </a:r>
            </a:p>
            <a:p>
              <a:pPr fontAlgn="auto">
                <a:spcBef>
                  <a:spcPts val="0"/>
                </a:spcBef>
                <a:spcAft>
                  <a:spcPts val="0"/>
                </a:spcAft>
                <a:defRPr/>
              </a:pPr>
              <a:endParaRPr lang="en-US" sz="1800" b="0" baseline="30000" dirty="0">
                <a:solidFill>
                  <a:schemeClr val="bg1">
                    <a:lumMod val="85000"/>
                  </a:schemeClr>
                </a:solidFill>
                <a:latin typeface="Arial" pitchFamily="34" charset="0"/>
                <a:cs typeface="Arial" pitchFamily="34" charset="0"/>
              </a:endParaRPr>
            </a:p>
            <a:p>
              <a:pPr fontAlgn="auto">
                <a:spcBef>
                  <a:spcPts val="0"/>
                </a:spcBef>
                <a:spcAft>
                  <a:spcPts val="0"/>
                </a:spcAft>
                <a:defRPr/>
              </a:pPr>
              <a:r>
                <a:rPr lang="en-US" sz="1800" b="0" baseline="30000" dirty="0">
                  <a:solidFill>
                    <a:schemeClr val="bg1">
                      <a:lumMod val="85000"/>
                    </a:schemeClr>
                  </a:solidFill>
                  <a:latin typeface="Arial" pitchFamily="34" charset="0"/>
                  <a:cs typeface="Arial" pitchFamily="34" charset="0"/>
                </a:rPr>
                <a:t>TEL.: +41 22 730 42 22</a:t>
              </a:r>
            </a:p>
            <a:p>
              <a:pPr fontAlgn="auto">
                <a:spcBef>
                  <a:spcPts val="0"/>
                </a:spcBef>
                <a:spcAft>
                  <a:spcPts val="0"/>
                </a:spcAft>
                <a:defRPr/>
              </a:pPr>
              <a:r>
                <a:rPr lang="en-US" sz="1800" b="0" baseline="30000" dirty="0">
                  <a:solidFill>
                    <a:schemeClr val="bg1">
                      <a:lumMod val="85000"/>
                    </a:schemeClr>
                  </a:solidFill>
                  <a:latin typeface="Arial" pitchFamily="34" charset="0"/>
                  <a:cs typeface="Arial" pitchFamily="34" charset="0"/>
                </a:rPr>
                <a:t>FAX.: +41 22 733 03 95</a:t>
              </a:r>
              <a:endParaRPr lang="en-US" sz="1800" b="0" dirty="0">
                <a:solidFill>
                  <a:schemeClr val="bg1">
                    <a:lumMod val="85000"/>
                  </a:schemeClr>
                </a:solidFill>
                <a:latin typeface="Arial" pitchFamily="34" charset="0"/>
                <a:cs typeface="Arial" pitchFamily="34" charset="0"/>
              </a:endParaRPr>
            </a:p>
          </p:txBody>
        </p:sp>
        <p:pic>
          <p:nvPicPr>
            <p:cNvPr id="6" name="Picture 15" descr="SLCM-icons logo-EN.jpg"/>
            <p:cNvPicPr>
              <a:picLocks noChangeAspect="1"/>
            </p:cNvPicPr>
            <p:nvPr userDrawn="1"/>
          </p:nvPicPr>
          <p:blipFill>
            <a:blip r:embed="rId2" cstate="email"/>
            <a:srcRect/>
            <a:stretch>
              <a:fillRect/>
            </a:stretch>
          </p:blipFill>
          <p:spPr bwMode="auto">
            <a:xfrm>
              <a:off x="457200" y="5486400"/>
              <a:ext cx="1905000" cy="983078"/>
            </a:xfrm>
            <a:prstGeom prst="rect">
              <a:avLst/>
            </a:prstGeom>
            <a:noFill/>
            <a:ln w="9525">
              <a:noFill/>
              <a:miter lim="800000"/>
              <a:headEnd/>
              <a:tailEnd/>
            </a:ln>
          </p:spPr>
        </p:pic>
        <p:pic>
          <p:nvPicPr>
            <p:cNvPr id="7" name="Picture 16" descr="IFRC_logo_EN.jpg"/>
            <p:cNvPicPr>
              <a:picLocks noChangeAspect="1"/>
            </p:cNvPicPr>
            <p:nvPr userDrawn="1"/>
          </p:nvPicPr>
          <p:blipFill>
            <a:blip r:embed="rId3" cstate="email"/>
            <a:srcRect/>
            <a:stretch>
              <a:fillRect/>
            </a:stretch>
          </p:blipFill>
          <p:spPr bwMode="auto">
            <a:xfrm>
              <a:off x="5715000" y="6096000"/>
              <a:ext cx="3157728" cy="295815"/>
            </a:xfrm>
            <a:prstGeom prst="rect">
              <a:avLst/>
            </a:prstGeom>
            <a:noFill/>
            <a:ln w="9525">
              <a:noFill/>
              <a:miter lim="800000"/>
              <a:headEnd/>
              <a:tailEnd/>
            </a:ln>
          </p:spPr>
        </p:pic>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cxnSp>
        <p:nvCxnSpPr>
          <p:cNvPr id="3" name="Straight Connector 2"/>
          <p:cNvCxnSpPr/>
          <p:nvPr userDrawn="1"/>
        </p:nvCxnSpPr>
        <p:spPr>
          <a:xfrm>
            <a:off x="1828800" y="354013"/>
            <a:ext cx="6858000" cy="1587"/>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userDrawn="1"/>
        </p:nvCxnSpPr>
        <p:spPr>
          <a:xfrm>
            <a:off x="1828800" y="1495425"/>
            <a:ext cx="6858000" cy="158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smtClean="0"/>
              <a:t>Click to edit Master title style</a:t>
            </a:r>
            <a:endParaRPr lang="en-GB"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7" name="Title Placeholder 1"/>
          <p:cNvSpPr>
            <a:spLocks noGrp="1"/>
          </p:cNvSpPr>
          <p:nvPr>
            <p:ph type="title"/>
          </p:nvPr>
        </p:nvSpPr>
        <p:spPr bwMode="auto">
          <a:xfrm>
            <a:off x="1828800" y="350838"/>
            <a:ext cx="68580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br>
              <a:rPr lang="en-US" dirty="0" smtClean="0"/>
            </a:br>
            <a:r>
              <a:rPr lang="en-US" dirty="0" smtClean="0"/>
              <a:t>(possible two lines)</a:t>
            </a:r>
            <a:endParaRPr lang="en-GB" dirty="0" smtClean="0"/>
          </a:p>
        </p:txBody>
      </p:sp>
      <p:sp>
        <p:nvSpPr>
          <p:cNvPr id="1028" name="Text Placeholder 2"/>
          <p:cNvSpPr>
            <a:spLocks noGrp="1"/>
          </p:cNvSpPr>
          <p:nvPr>
            <p:ph type="body" idx="1"/>
          </p:nvPr>
        </p:nvSpPr>
        <p:spPr bwMode="auto">
          <a:xfrm>
            <a:off x="1828800" y="1676400"/>
            <a:ext cx="68580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smtClean="0"/>
          </a:p>
        </p:txBody>
      </p:sp>
      <p:sp>
        <p:nvSpPr>
          <p:cNvPr id="11" name="Oval 10"/>
          <p:cNvSpPr/>
          <p:nvPr userDrawn="1"/>
        </p:nvSpPr>
        <p:spPr bwMode="auto">
          <a:xfrm>
            <a:off x="339725" y="339725"/>
            <a:ext cx="1260475" cy="1260475"/>
          </a:xfrm>
          <a:prstGeom prst="ellipse">
            <a:avLst/>
          </a:prstGeom>
          <a:solidFill>
            <a:srgbClr val="CF1C21"/>
          </a:solidFill>
          <a:ln w="31750">
            <a:solidFill>
              <a:schemeClr val="bg1"/>
            </a:solidFill>
            <a:round/>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TextBox 11"/>
          <p:cNvSpPr txBox="1"/>
          <p:nvPr userDrawn="1"/>
        </p:nvSpPr>
        <p:spPr bwMode="auto">
          <a:xfrm>
            <a:off x="312526" y="476672"/>
            <a:ext cx="1314872" cy="892552"/>
          </a:xfrm>
          <a:prstGeom prst="rect">
            <a:avLst/>
          </a:prstGeom>
          <a:noFill/>
        </p:spPr>
        <p:txBody>
          <a:bodyPr wrap="square" lIns="0" tIns="0" rIns="0" bIns="0">
            <a:spAutoFit/>
          </a:bodyPr>
          <a:lstStyle/>
          <a:p>
            <a:pPr algn="ctr" fontAlgn="auto">
              <a:spcBef>
                <a:spcPts val="0"/>
              </a:spcBef>
              <a:spcAft>
                <a:spcPts val="0"/>
              </a:spcAft>
              <a:defRPr/>
            </a:pPr>
            <a:r>
              <a:rPr lang="ar-LB" sz="1400" b="1" i="0" baseline="0" dirty="0" smtClean="0">
                <a:solidFill>
                  <a:schemeClr val="bg1"/>
                </a:solidFill>
                <a:latin typeface="Arial" pitchFamily="34" charset="0"/>
                <a:cs typeface="Arial" pitchFamily="34" charset="0"/>
              </a:rPr>
              <a:t>تدريب</a:t>
            </a:r>
            <a:endParaRPr lang="en-US" sz="1400" b="1" i="0" baseline="0" dirty="0" smtClean="0">
              <a:solidFill>
                <a:schemeClr val="bg1"/>
              </a:solidFill>
              <a:latin typeface="Arial" pitchFamily="34" charset="0"/>
              <a:cs typeface="Arial" pitchFamily="34" charset="0"/>
            </a:endParaRPr>
          </a:p>
          <a:p>
            <a:pPr algn="ctr" fontAlgn="auto">
              <a:spcBef>
                <a:spcPts val="0"/>
              </a:spcBef>
              <a:spcAft>
                <a:spcPts val="0"/>
              </a:spcAft>
              <a:defRPr/>
            </a:pPr>
            <a:r>
              <a:rPr lang="ar-LB" sz="1100" b="0" i="0" baseline="0" dirty="0" smtClean="0">
                <a:solidFill>
                  <a:schemeClr val="bg1"/>
                </a:solidFill>
                <a:latin typeface="Arial" pitchFamily="34" charset="0"/>
                <a:cs typeface="Arial" pitchFamily="34" charset="0"/>
              </a:rPr>
              <a:t>الجميع تحت سقف واحد: أماكن اللجوء والاستيطان الدامجة للإعاقة في حالات الطوارئ</a:t>
            </a:r>
            <a:endParaRPr lang="en-US" sz="1100" b="0" i="1" baseline="0" dirty="0" smtClean="0">
              <a:solidFill>
                <a:schemeClr val="bg1"/>
              </a:solidFill>
              <a:latin typeface="Arial" pitchFamily="34" charset="0"/>
              <a:cs typeface="Arial" pitchFamily="34" charset="0"/>
            </a:endParaRPr>
          </a:p>
        </p:txBody>
      </p:sp>
      <p:grpSp>
        <p:nvGrpSpPr>
          <p:cNvPr id="13" name="Group 14"/>
          <p:cNvGrpSpPr>
            <a:grpSpLocks/>
          </p:cNvGrpSpPr>
          <p:nvPr userDrawn="1"/>
        </p:nvGrpSpPr>
        <p:grpSpPr bwMode="auto">
          <a:xfrm>
            <a:off x="152400" y="5943600"/>
            <a:ext cx="8839200" cy="787400"/>
            <a:chOff x="152400" y="5918015"/>
            <a:chExt cx="8839200" cy="787585"/>
          </a:xfrm>
        </p:grpSpPr>
        <p:sp>
          <p:nvSpPr>
            <p:cNvPr id="14" name="Rectangle 13"/>
            <p:cNvSpPr/>
            <p:nvPr userDrawn="1"/>
          </p:nvSpPr>
          <p:spPr bwMode="auto">
            <a:xfrm>
              <a:off x="152400" y="5918015"/>
              <a:ext cx="8839200" cy="787585"/>
            </a:xfrm>
            <a:prstGeom prst="rect">
              <a:avLst/>
            </a:prstGeom>
            <a:solidFill>
              <a:srgbClr val="DB0000"/>
            </a:solidFill>
            <a:ln w="9525" cap="flat" cmpd="sng" algn="ctr">
              <a:solidFill>
                <a:schemeClr val="bg1"/>
              </a:solidFill>
              <a:prstDash val="solid"/>
              <a:round/>
              <a:headEnd type="none" w="med" len="med"/>
              <a:tailEnd type="none" w="med" len="med"/>
            </a:ln>
            <a:effectLst/>
          </p:spPr>
          <p:txBody>
            <a:bodyPr/>
            <a:lstStyle/>
            <a:p>
              <a:pPr marL="342900" indent="-342900" fontAlgn="auto">
                <a:spcBef>
                  <a:spcPct val="20000"/>
                </a:spcBef>
                <a:spcAft>
                  <a:spcPts val="0"/>
                </a:spcAft>
                <a:buFontTx/>
                <a:buChar char="•"/>
                <a:defRPr/>
              </a:pPr>
              <a:endParaRPr lang="en-US" sz="3200"/>
            </a:p>
          </p:txBody>
        </p:sp>
        <p:sp>
          <p:nvSpPr>
            <p:cNvPr id="15" name="TextBox 14"/>
            <p:cNvSpPr txBox="1"/>
            <p:nvPr userDrawn="1"/>
          </p:nvSpPr>
          <p:spPr bwMode="auto">
            <a:xfrm>
              <a:off x="5652120" y="6118718"/>
              <a:ext cx="3124200" cy="369974"/>
            </a:xfrm>
            <a:prstGeom prst="rect">
              <a:avLst/>
            </a:prstGeom>
            <a:noFill/>
          </p:spPr>
          <p:txBody>
            <a:bodyPr lIns="0" tIns="0" rIns="0" bIns="0">
              <a:spAutoFit/>
            </a:bodyPr>
            <a:lstStyle/>
            <a:p>
              <a:pPr algn="r" rtl="1" fontAlgn="auto">
                <a:spcBef>
                  <a:spcPts val="0"/>
                </a:spcBef>
                <a:spcAft>
                  <a:spcPts val="0"/>
                </a:spcAft>
                <a:defRPr/>
              </a:pPr>
              <a:r>
                <a:rPr lang="en-US" sz="1200" b="1" dirty="0">
                  <a:solidFill>
                    <a:srgbClr val="551C15"/>
                  </a:solidFill>
                  <a:latin typeface="Arial Rounded MT Bold" pitchFamily="-110" charset="0"/>
                  <a:ea typeface="Arial Rounded MT Bold" pitchFamily="-110" charset="0"/>
                  <a:cs typeface="Arial Rounded MT Bold" pitchFamily="-110" charset="0"/>
                </a:rPr>
                <a:t>www.ifrc.org</a:t>
              </a:r>
            </a:p>
            <a:p>
              <a:pPr algn="r" rtl="1" fontAlgn="auto">
                <a:spcBef>
                  <a:spcPts val="0"/>
                </a:spcBef>
                <a:spcAft>
                  <a:spcPts val="0"/>
                </a:spcAft>
                <a:defRPr/>
              </a:pPr>
              <a:r>
                <a:rPr lang="ar-LB" sz="1200" b="1" dirty="0" smtClean="0">
                  <a:solidFill>
                    <a:schemeClr val="bg1"/>
                  </a:solidFill>
                  <a:latin typeface="Arial Rounded MT Bold" pitchFamily="-110" charset="0"/>
                  <a:ea typeface="Arial Rounded MT Bold" pitchFamily="-110" charset="0"/>
                  <a:cs typeface="Arial Rounded MT Bold" pitchFamily="-110" charset="0"/>
                </a:rPr>
                <a:t>إنقاذ الأرواح وتغيير العقول.</a:t>
              </a:r>
              <a:endParaRPr lang="en-US" sz="1200" dirty="0">
                <a:solidFill>
                  <a:schemeClr val="bg1"/>
                </a:solidFill>
                <a:latin typeface="Arial Rounded MT Bold" pitchFamily="-110" charset="0"/>
                <a:ea typeface="Arial Rounded MT Bold" pitchFamily="-110" charset="0"/>
                <a:cs typeface="Arial Rounded MT Bold" pitchFamily="-110" charset="0"/>
              </a:endParaRPr>
            </a:p>
          </p:txBody>
        </p:sp>
        <p:pic>
          <p:nvPicPr>
            <p:cNvPr id="16" name="Picture 14" descr="IFRC_logo_EN.gif"/>
            <p:cNvPicPr>
              <a:picLocks noChangeAspect="1"/>
            </p:cNvPicPr>
            <p:nvPr userDrawn="1"/>
          </p:nvPicPr>
          <p:blipFill>
            <a:blip r:embed="rId13" cstate="email"/>
            <a:srcRect/>
            <a:stretch>
              <a:fillRect/>
            </a:stretch>
          </p:blipFill>
          <p:spPr bwMode="auto">
            <a:xfrm>
              <a:off x="348192" y="6184564"/>
              <a:ext cx="3225331" cy="304800"/>
            </a:xfrm>
            <a:prstGeom prst="rect">
              <a:avLst/>
            </a:prstGeom>
            <a:noFill/>
            <a:ln w="9525">
              <a:noFill/>
              <a:miter lim="800000"/>
              <a:headEnd/>
              <a:tailEnd/>
            </a:ln>
          </p:spPr>
        </p:pic>
      </p:grpSp>
    </p:spTree>
  </p:cSld>
  <p:clrMap bg1="lt1" tx1="dk1" bg2="lt2" tx2="dk2" accent1="accent1" accent2="accent2" accent3="accent3" accent4="accent4" accent5="accent5" accent6="accent6" hlink="hlink" folHlink="folHlink"/>
  <p:sldLayoutIdLst>
    <p:sldLayoutId id="2147483721" r:id="rId1"/>
    <p:sldLayoutId id="214748373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Lst>
  <p:timing>
    <p:tnLst>
      <p:par>
        <p:cTn id="1" dur="indefinite" restart="never" nodeType="tmRoot"/>
      </p:par>
    </p:tnLst>
  </p:timing>
  <p:txStyles>
    <p:titleStyle>
      <a:lvl1pPr algn="l" rtl="0" eaLnBrk="0" fontAlgn="base" hangingPunct="0">
        <a:spcBef>
          <a:spcPct val="0"/>
        </a:spcBef>
        <a:spcAft>
          <a:spcPct val="0"/>
        </a:spcAft>
        <a:defRPr sz="2600" b="1" i="1" kern="120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sz="2600" b="1" i="1">
          <a:solidFill>
            <a:schemeClr val="tx1"/>
          </a:solidFill>
          <a:latin typeface="Arial" pitchFamily="34" charset="0"/>
          <a:cs typeface="Arial" pitchFamily="34" charset="0"/>
        </a:defRPr>
      </a:lvl2pPr>
      <a:lvl3pPr algn="l" rtl="0" eaLnBrk="0" fontAlgn="base" hangingPunct="0">
        <a:spcBef>
          <a:spcPct val="0"/>
        </a:spcBef>
        <a:spcAft>
          <a:spcPct val="0"/>
        </a:spcAft>
        <a:defRPr sz="2600" b="1" i="1">
          <a:solidFill>
            <a:schemeClr val="tx1"/>
          </a:solidFill>
          <a:latin typeface="Arial" pitchFamily="34" charset="0"/>
          <a:cs typeface="Arial" pitchFamily="34" charset="0"/>
        </a:defRPr>
      </a:lvl3pPr>
      <a:lvl4pPr algn="l" rtl="0" eaLnBrk="0" fontAlgn="base" hangingPunct="0">
        <a:spcBef>
          <a:spcPct val="0"/>
        </a:spcBef>
        <a:spcAft>
          <a:spcPct val="0"/>
        </a:spcAft>
        <a:defRPr sz="2600" b="1" i="1">
          <a:solidFill>
            <a:schemeClr val="tx1"/>
          </a:solidFill>
          <a:latin typeface="Arial" pitchFamily="34" charset="0"/>
          <a:cs typeface="Arial" pitchFamily="34" charset="0"/>
        </a:defRPr>
      </a:lvl4pPr>
      <a:lvl5pPr algn="l" rtl="0" eaLnBrk="0" fontAlgn="base" hangingPunct="0">
        <a:spcBef>
          <a:spcPct val="0"/>
        </a:spcBef>
        <a:spcAft>
          <a:spcPct val="0"/>
        </a:spcAft>
        <a:defRPr sz="2600" b="1" i="1">
          <a:solidFill>
            <a:schemeClr val="tx1"/>
          </a:solidFill>
          <a:latin typeface="Arial" pitchFamily="34" charset="0"/>
          <a:cs typeface="Arial" pitchFamily="34" charset="0"/>
        </a:defRPr>
      </a:lvl5pPr>
      <a:lvl6pPr marL="457200" algn="l" rtl="0" fontAlgn="base">
        <a:spcBef>
          <a:spcPct val="0"/>
        </a:spcBef>
        <a:spcAft>
          <a:spcPct val="0"/>
        </a:spcAft>
        <a:defRPr sz="2600" b="1" i="1">
          <a:solidFill>
            <a:schemeClr val="tx1"/>
          </a:solidFill>
          <a:latin typeface="Arial" pitchFamily="34" charset="0"/>
          <a:cs typeface="Arial" pitchFamily="34" charset="0"/>
        </a:defRPr>
      </a:lvl6pPr>
      <a:lvl7pPr marL="914400" algn="l" rtl="0" fontAlgn="base">
        <a:spcBef>
          <a:spcPct val="0"/>
        </a:spcBef>
        <a:spcAft>
          <a:spcPct val="0"/>
        </a:spcAft>
        <a:defRPr sz="2600" b="1" i="1">
          <a:solidFill>
            <a:schemeClr val="tx1"/>
          </a:solidFill>
          <a:latin typeface="Arial" pitchFamily="34" charset="0"/>
          <a:cs typeface="Arial" pitchFamily="34" charset="0"/>
        </a:defRPr>
      </a:lvl7pPr>
      <a:lvl8pPr marL="1371600" algn="l" rtl="0" fontAlgn="base">
        <a:spcBef>
          <a:spcPct val="0"/>
        </a:spcBef>
        <a:spcAft>
          <a:spcPct val="0"/>
        </a:spcAft>
        <a:defRPr sz="2600" b="1" i="1">
          <a:solidFill>
            <a:schemeClr val="tx1"/>
          </a:solidFill>
          <a:latin typeface="Arial" pitchFamily="34" charset="0"/>
          <a:cs typeface="Arial" pitchFamily="34" charset="0"/>
        </a:defRPr>
      </a:lvl8pPr>
      <a:lvl9pPr marL="1828800" algn="l" rtl="0" fontAlgn="base">
        <a:spcBef>
          <a:spcPct val="0"/>
        </a:spcBef>
        <a:spcAft>
          <a:spcPct val="0"/>
        </a:spcAft>
        <a:defRPr sz="2600" b="1" i="1">
          <a:solidFill>
            <a:schemeClr val="tx1"/>
          </a:solidFill>
          <a:latin typeface="Arial" pitchFamily="34" charset="0"/>
          <a:cs typeface="Arial" pitchFamily="34" charset="0"/>
        </a:defRPr>
      </a:lvl9pPr>
    </p:titleStyle>
    <p:bodyStyle>
      <a:lvl1pPr marL="273050" indent="-273050" algn="l" rtl="0" eaLnBrk="0" fontAlgn="base" hangingPunct="0">
        <a:spcBef>
          <a:spcPct val="20000"/>
        </a:spcBef>
        <a:spcAft>
          <a:spcPct val="0"/>
        </a:spcAft>
        <a:buClr>
          <a:srgbClr val="CF1C21"/>
        </a:buClr>
        <a:buSzPct val="80000"/>
        <a:buFont typeface="Wingdings" pitchFamily="2" charset="2"/>
        <a:buChar char="§"/>
        <a:defRPr sz="2200" kern="1200">
          <a:solidFill>
            <a:schemeClr val="tx1"/>
          </a:solidFill>
          <a:latin typeface="Arial" pitchFamily="34" charset="0"/>
          <a:ea typeface="+mn-ea"/>
          <a:cs typeface="Arial" pitchFamily="34" charset="0"/>
        </a:defRPr>
      </a:lvl1pPr>
      <a:lvl2pPr marL="450850" indent="-177800" algn="l" rtl="0" eaLnBrk="0" fontAlgn="base" hangingPunct="0">
        <a:spcBef>
          <a:spcPct val="20000"/>
        </a:spcBef>
        <a:spcAft>
          <a:spcPct val="0"/>
        </a:spcAft>
        <a:buClr>
          <a:srgbClr val="CF1C21"/>
        </a:buClr>
        <a:buSzPct val="80000"/>
        <a:buFont typeface="Wingdings" pitchFamily="2" charset="2"/>
        <a:buChar char="§"/>
        <a:defRPr sz="2000" kern="1200">
          <a:solidFill>
            <a:schemeClr val="tx1"/>
          </a:solidFill>
          <a:latin typeface="Arial" pitchFamily="34" charset="0"/>
          <a:ea typeface="+mn-ea"/>
          <a:cs typeface="Arial" pitchFamily="34" charset="0"/>
        </a:defRPr>
      </a:lvl2pPr>
      <a:lvl3pPr marL="627063" indent="-176213" algn="l" rtl="0" eaLnBrk="0" fontAlgn="base" hangingPunct="0">
        <a:spcBef>
          <a:spcPct val="20000"/>
        </a:spcBef>
        <a:spcAft>
          <a:spcPct val="0"/>
        </a:spcAft>
        <a:buClr>
          <a:srgbClr val="CF1C21"/>
        </a:buClr>
        <a:buSzPct val="80000"/>
        <a:buFont typeface="Wingdings" pitchFamily="2" charset="2"/>
        <a:buChar char="§"/>
        <a:defRPr sz="2000" kern="1200">
          <a:solidFill>
            <a:schemeClr val="tx1"/>
          </a:solidFill>
          <a:latin typeface="Arial" pitchFamily="34" charset="0"/>
          <a:ea typeface="+mn-ea"/>
          <a:cs typeface="Arial" pitchFamily="34" charset="0"/>
        </a:defRPr>
      </a:lvl3pPr>
      <a:lvl4pPr marL="627063" indent="-176213" algn="l" rtl="0" eaLnBrk="0" fontAlgn="base" hangingPunct="0">
        <a:spcBef>
          <a:spcPct val="20000"/>
        </a:spcBef>
        <a:spcAft>
          <a:spcPct val="0"/>
        </a:spcAft>
        <a:buClr>
          <a:srgbClr val="CF1C21"/>
        </a:buClr>
        <a:buSzPct val="80000"/>
        <a:buFont typeface="Wingdings" pitchFamily="2" charset="2"/>
        <a:buChar char="§"/>
        <a:defRPr sz="2000" kern="1200">
          <a:solidFill>
            <a:schemeClr val="tx1"/>
          </a:solidFill>
          <a:latin typeface="Arial" pitchFamily="34" charset="0"/>
          <a:ea typeface="+mn-ea"/>
          <a:cs typeface="Arial" pitchFamily="34" charset="0"/>
        </a:defRPr>
      </a:lvl4pPr>
      <a:lvl5pPr marL="627063" indent="-176213" algn="l" rtl="0" eaLnBrk="0" fontAlgn="base" hangingPunct="0">
        <a:spcBef>
          <a:spcPct val="20000"/>
        </a:spcBef>
        <a:spcAft>
          <a:spcPct val="0"/>
        </a:spcAft>
        <a:buClr>
          <a:srgbClr val="CF1C21"/>
        </a:buClr>
        <a:buSzPct val="80000"/>
        <a:buFont typeface="Wingdings" pitchFamily="2" charset="2"/>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0.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0.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0.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0.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0.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0.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0.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0.xml"/><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0.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nb-NO" dirty="0"/>
              <a:t>«</a:t>
            </a:r>
            <a:r>
              <a:rPr lang="ar-SA" dirty="0"/>
              <a:t>الجميع تحت سقف واحد</a:t>
            </a:r>
            <a:r>
              <a:rPr lang="nb-NO" dirty="0"/>
              <a:t>»</a:t>
            </a:r>
          </a:p>
        </p:txBody>
      </p:sp>
      <p:sp>
        <p:nvSpPr>
          <p:cNvPr id="3" name="Subtitle 2"/>
          <p:cNvSpPr>
            <a:spLocks noGrp="1"/>
          </p:cNvSpPr>
          <p:nvPr>
            <p:ph type="subTitle" idx="1"/>
          </p:nvPr>
        </p:nvSpPr>
        <p:spPr/>
        <p:txBody>
          <a:bodyPr/>
          <a:lstStyle/>
          <a:p>
            <a:r>
              <a:rPr lang="ar-SA" dirty="0"/>
              <a:t>أماكن اللجوء </a:t>
            </a:r>
            <a:endParaRPr lang="en-US" dirty="0"/>
          </a:p>
          <a:p>
            <a:r>
              <a:rPr lang="ar-SA" dirty="0"/>
              <a:t>والاستيطان الدامجة للإعاقة في حالات الطوارئ</a:t>
            </a:r>
            <a:endParaRPr lang="nb-NO" dirty="0"/>
          </a:p>
        </p:txBody>
      </p:sp>
    </p:spTree>
    <p:extLst>
      <p:ext uri="{BB962C8B-B14F-4D97-AF65-F5344CB8AC3E}">
        <p14:creationId xmlns:p14="http://schemas.microsoft.com/office/powerpoint/2010/main" val="38274909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r" rtl="1"/>
            <a:r>
              <a:rPr lang="en-US" dirty="0" smtClean="0"/>
              <a:t>]</a:t>
            </a:r>
            <a:r>
              <a:rPr lang="ar-SA" dirty="0"/>
              <a:t>الموافقة على القواعد السلوكية؟ ]</a:t>
            </a:r>
            <a:endParaRPr lang="sv-SE" dirty="0" smtClean="0"/>
          </a:p>
          <a:p>
            <a:pPr algn="r" rtl="1"/>
            <a:r>
              <a:rPr lang="ar-SA" dirty="0" smtClean="0"/>
              <a:t>[</a:t>
            </a:r>
            <a:r>
              <a:rPr lang="ar-SA" dirty="0"/>
              <a:t>خدمات المكان اللوجستية</a:t>
            </a:r>
            <a:r>
              <a:rPr lang="ar-SA" dirty="0" smtClean="0"/>
              <a:t>؟</a:t>
            </a:r>
            <a:r>
              <a:rPr lang="en-US" dirty="0" smtClean="0"/>
              <a:t>  [ </a:t>
            </a:r>
            <a:endParaRPr lang="sv-SE" dirty="0" smtClean="0"/>
          </a:p>
          <a:p>
            <a:pPr algn="r" rtl="1"/>
            <a:r>
              <a:rPr lang="ar-SA" dirty="0"/>
              <a:t>[قدم أو أعيد النظر في جدول الأعمال؟ ]</a:t>
            </a:r>
            <a:endParaRPr lang="nb-NO" dirty="0"/>
          </a:p>
        </p:txBody>
      </p:sp>
      <p:sp>
        <p:nvSpPr>
          <p:cNvPr id="3" name="Title 2"/>
          <p:cNvSpPr>
            <a:spLocks noGrp="1"/>
          </p:cNvSpPr>
          <p:nvPr>
            <p:ph type="title"/>
          </p:nvPr>
        </p:nvSpPr>
        <p:spPr/>
        <p:txBody>
          <a:bodyPr/>
          <a:lstStyle/>
          <a:p>
            <a:pPr algn="r" rtl="1"/>
            <a:r>
              <a:rPr lang="ar-SA" dirty="0"/>
              <a:t>1.4 القواعد الأساسية والمعلومات العملية (15 دقيقة)</a:t>
            </a:r>
            <a:endParaRPr lang="en-US" dirty="0"/>
          </a:p>
        </p:txBody>
      </p:sp>
    </p:spTree>
    <p:extLst>
      <p:ext uri="{BB962C8B-B14F-4D97-AF65-F5344CB8AC3E}">
        <p14:creationId xmlns:p14="http://schemas.microsoft.com/office/powerpoint/2010/main" val="3882179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r" rtl="1"/>
            <a:r>
              <a:rPr lang="ar-SA" dirty="0"/>
              <a:t>تم نشره في العام 2015 </a:t>
            </a:r>
            <a:endParaRPr lang="sv-SE" dirty="0" smtClean="0"/>
          </a:p>
          <a:p>
            <a:pPr algn="r" rtl="1"/>
            <a:r>
              <a:rPr lang="ar-SA" dirty="0"/>
              <a:t>الشراكة بين </a:t>
            </a:r>
            <a:r>
              <a:rPr lang="en-US" dirty="0"/>
              <a:t>IFRC</a:t>
            </a:r>
            <a:r>
              <a:rPr lang="ar-SA" dirty="0"/>
              <a:t>، </a:t>
            </a:r>
            <a:r>
              <a:rPr lang="ar-LB" dirty="0"/>
              <a:t>و</a:t>
            </a:r>
            <a:r>
              <a:rPr lang="en-US" dirty="0"/>
              <a:t>HI </a:t>
            </a:r>
            <a:r>
              <a:rPr lang="ar-LB" dirty="0"/>
              <a:t>و</a:t>
            </a:r>
            <a:r>
              <a:rPr lang="en-US" dirty="0"/>
              <a:t>CBM </a:t>
            </a:r>
            <a:endParaRPr lang="sv-SE" dirty="0" smtClean="0"/>
          </a:p>
          <a:p>
            <a:pPr algn="r" rtl="1"/>
            <a:r>
              <a:rPr lang="ar-LB" dirty="0"/>
              <a:t>مراجعة قرين موسعة </a:t>
            </a:r>
            <a:r>
              <a:rPr lang="ar-SA" dirty="0"/>
              <a:t>وبالتشاور </a:t>
            </a:r>
            <a:r>
              <a:rPr lang="ar-SA" dirty="0" smtClean="0"/>
              <a:t>مع</a:t>
            </a:r>
            <a:endParaRPr lang="en-US" dirty="0" smtClean="0"/>
          </a:p>
          <a:p>
            <a:pPr marL="0" indent="0" algn="r" rtl="1">
              <a:buNone/>
            </a:pPr>
            <a:r>
              <a:rPr lang="ar-SA" dirty="0" smtClean="0"/>
              <a:t> </a:t>
            </a:r>
            <a:r>
              <a:rPr lang="ar-SA" dirty="0"/>
              <a:t>خبراء اللجوء، ومنظمات </a:t>
            </a:r>
            <a:r>
              <a:rPr lang="ar-SA" dirty="0" smtClean="0"/>
              <a:t>الأشخاص</a:t>
            </a:r>
            <a:endParaRPr lang="en-US" dirty="0" smtClean="0"/>
          </a:p>
          <a:p>
            <a:pPr marL="0" indent="0" algn="r" rtl="1">
              <a:buNone/>
            </a:pPr>
            <a:r>
              <a:rPr lang="ar-SA" dirty="0" smtClean="0"/>
              <a:t> </a:t>
            </a:r>
            <a:r>
              <a:rPr lang="ar-SA" dirty="0"/>
              <a:t>ذوي الإعاقة (</a:t>
            </a:r>
            <a:r>
              <a:rPr lang="en-US" dirty="0"/>
              <a:t>DPOs</a:t>
            </a:r>
            <a:r>
              <a:rPr lang="ar-LB" dirty="0"/>
              <a:t>)، </a:t>
            </a:r>
            <a:r>
              <a:rPr lang="ar-SA" dirty="0" smtClean="0"/>
              <a:t>والجمعيات</a:t>
            </a:r>
            <a:endParaRPr lang="en-US" dirty="0" smtClean="0"/>
          </a:p>
          <a:p>
            <a:pPr marL="0" indent="0" algn="r" rtl="1">
              <a:buNone/>
            </a:pPr>
            <a:r>
              <a:rPr lang="ar-SA" dirty="0" smtClean="0"/>
              <a:t> </a:t>
            </a:r>
            <a:r>
              <a:rPr lang="ar-SA" dirty="0"/>
              <a:t>الوطنية والأكاديميين في مجال </a:t>
            </a:r>
            <a:r>
              <a:rPr lang="ar-SA" dirty="0" smtClean="0"/>
              <a:t>إدماج</a:t>
            </a:r>
            <a:endParaRPr lang="en-US" dirty="0" smtClean="0"/>
          </a:p>
          <a:p>
            <a:pPr marL="0" indent="0" algn="r" rtl="1">
              <a:buNone/>
            </a:pPr>
            <a:r>
              <a:rPr lang="ar-SA" dirty="0" smtClean="0"/>
              <a:t> الإعاقة</a:t>
            </a:r>
            <a:endParaRPr lang="sv-SE" dirty="0" smtClean="0"/>
          </a:p>
          <a:p>
            <a:pPr algn="r" rtl="1"/>
            <a:r>
              <a:rPr lang="ar-SA" dirty="0"/>
              <a:t>الحلول العملية والمعايير القابلة </a:t>
            </a:r>
            <a:r>
              <a:rPr lang="ar-SA" dirty="0" smtClean="0"/>
              <a:t>للتحقيق</a:t>
            </a:r>
            <a:endParaRPr lang="nb-NO" dirty="0" smtClean="0"/>
          </a:p>
        </p:txBody>
      </p:sp>
      <p:sp>
        <p:nvSpPr>
          <p:cNvPr id="3" name="Title 2"/>
          <p:cNvSpPr>
            <a:spLocks noGrp="1"/>
          </p:cNvSpPr>
          <p:nvPr>
            <p:ph type="title"/>
          </p:nvPr>
        </p:nvSpPr>
        <p:spPr/>
        <p:txBody>
          <a:bodyPr/>
          <a:lstStyle/>
          <a:p>
            <a:pPr algn="r" rtl="1"/>
            <a:r>
              <a:rPr lang="ar-SA" dirty="0"/>
              <a:t>1.5 تقديم المبادئ التوجيهية ل"الجميع تحت سقف واحد" (</a:t>
            </a:r>
            <a:r>
              <a:rPr lang="en-US" dirty="0"/>
              <a:t>AUOR</a:t>
            </a:r>
            <a:r>
              <a:rPr lang="ar-LB" dirty="0"/>
              <a:t>) </a:t>
            </a:r>
            <a:r>
              <a:rPr lang="ar-SA" dirty="0"/>
              <a:t>(25 دقيقة)</a:t>
            </a:r>
            <a:endParaRPr lang="en-US" dirty="0"/>
          </a:p>
        </p:txBody>
      </p:sp>
      <p:sp>
        <p:nvSpPr>
          <p:cNvPr id="42" name="Rectangle 41"/>
          <p:cNvSpPr/>
          <p:nvPr/>
        </p:nvSpPr>
        <p:spPr>
          <a:xfrm>
            <a:off x="1828800" y="1676400"/>
            <a:ext cx="3129108" cy="4166683"/>
          </a:xfrm>
          <a:prstGeom prst="rect">
            <a:avLst/>
          </a:prstGeom>
          <a:blipFill dpi="0" rotWithShape="1">
            <a:blip r:embed="rId2"/>
            <a:srcRect/>
            <a:stretch>
              <a:fillRect l="-60476" t="-3000" r="-60480" b="-5000"/>
            </a:stretch>
          </a:bli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Tree>
    <p:extLst>
      <p:ext uri="{BB962C8B-B14F-4D97-AF65-F5344CB8AC3E}">
        <p14:creationId xmlns:p14="http://schemas.microsoft.com/office/powerpoint/2010/main" val="38738743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520" y="-604"/>
            <a:ext cx="8604448" cy="5949884"/>
          </a:xfrm>
          <a:prstGeom prst="rect">
            <a:avLst/>
          </a:prstGeom>
        </p:spPr>
      </p:pic>
    </p:spTree>
    <p:extLst>
      <p:ext uri="{BB962C8B-B14F-4D97-AF65-F5344CB8AC3E}">
        <p14:creationId xmlns:p14="http://schemas.microsoft.com/office/powerpoint/2010/main" val="150134366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8000"/>
          <a:stretch/>
        </p:blipFill>
        <p:spPr>
          <a:xfrm>
            <a:off x="0" y="-303937"/>
            <a:ext cx="9108504" cy="6469241"/>
          </a:xfrm>
          <a:prstGeom prst="rect">
            <a:avLst/>
          </a:prstGeom>
        </p:spPr>
      </p:pic>
      <p:sp>
        <p:nvSpPr>
          <p:cNvPr id="17" name="Rectangle 16"/>
          <p:cNvSpPr/>
          <p:nvPr/>
        </p:nvSpPr>
        <p:spPr>
          <a:xfrm>
            <a:off x="4572000" y="6021288"/>
            <a:ext cx="4572000" cy="836712"/>
          </a:xfrm>
          <a:prstGeom prst="rect">
            <a:avLst/>
          </a:prstGeom>
          <a:solidFill>
            <a:srgbClr val="F1F1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grpSp>
        <p:nvGrpSpPr>
          <p:cNvPr id="18" name="Group 14"/>
          <p:cNvGrpSpPr>
            <a:grpSpLocks/>
          </p:cNvGrpSpPr>
          <p:nvPr/>
        </p:nvGrpSpPr>
        <p:grpSpPr bwMode="auto">
          <a:xfrm>
            <a:off x="152400" y="5943600"/>
            <a:ext cx="8839200" cy="787400"/>
            <a:chOff x="152400" y="5918015"/>
            <a:chExt cx="8839200" cy="787585"/>
          </a:xfrm>
        </p:grpSpPr>
        <p:sp>
          <p:nvSpPr>
            <p:cNvPr id="19" name="Rectangle 18"/>
            <p:cNvSpPr/>
            <p:nvPr userDrawn="1"/>
          </p:nvSpPr>
          <p:spPr bwMode="auto">
            <a:xfrm>
              <a:off x="152400" y="5918015"/>
              <a:ext cx="8839200" cy="787585"/>
            </a:xfrm>
            <a:prstGeom prst="rect">
              <a:avLst/>
            </a:prstGeom>
            <a:solidFill>
              <a:srgbClr val="DB0000"/>
            </a:solidFill>
            <a:ln w="9525" cap="flat" cmpd="sng" algn="ctr">
              <a:solidFill>
                <a:schemeClr val="bg1"/>
              </a:solidFill>
              <a:prstDash val="solid"/>
              <a:round/>
              <a:headEnd type="none" w="med" len="med"/>
              <a:tailEnd type="none" w="med" len="med"/>
            </a:ln>
            <a:effectLst/>
          </p:spPr>
          <p:txBody>
            <a:bodyPr/>
            <a:lstStyle/>
            <a:p>
              <a:pPr marL="342900" indent="-342900" fontAlgn="auto">
                <a:spcBef>
                  <a:spcPct val="20000"/>
                </a:spcBef>
                <a:spcAft>
                  <a:spcPts val="0"/>
                </a:spcAft>
                <a:buFontTx/>
                <a:buChar char="•"/>
                <a:defRPr/>
              </a:pPr>
              <a:endParaRPr lang="en-US" sz="3200"/>
            </a:p>
          </p:txBody>
        </p:sp>
        <p:sp>
          <p:nvSpPr>
            <p:cNvPr id="20" name="TextBox 19"/>
            <p:cNvSpPr txBox="1"/>
            <p:nvPr userDrawn="1"/>
          </p:nvSpPr>
          <p:spPr bwMode="auto">
            <a:xfrm>
              <a:off x="304800" y="6106972"/>
              <a:ext cx="3124200" cy="369974"/>
            </a:xfrm>
            <a:prstGeom prst="rect">
              <a:avLst/>
            </a:prstGeom>
            <a:noFill/>
          </p:spPr>
          <p:txBody>
            <a:bodyPr lIns="0" tIns="0" rIns="0" bIns="0">
              <a:spAutoFit/>
            </a:bodyPr>
            <a:lstStyle/>
            <a:p>
              <a:pPr fontAlgn="auto">
                <a:spcBef>
                  <a:spcPts val="0"/>
                </a:spcBef>
                <a:spcAft>
                  <a:spcPts val="0"/>
                </a:spcAft>
                <a:defRPr/>
              </a:pPr>
              <a:r>
                <a:rPr lang="en-US" sz="1200" b="1">
                  <a:solidFill>
                    <a:srgbClr val="551C15"/>
                  </a:solidFill>
                  <a:latin typeface="Arial Rounded MT Bold" pitchFamily="-110" charset="0"/>
                  <a:ea typeface="Arial Rounded MT Bold" pitchFamily="-110" charset="0"/>
                  <a:cs typeface="Arial Rounded MT Bold" pitchFamily="-110" charset="0"/>
                </a:rPr>
                <a:t>www.ifrc.org</a:t>
              </a:r>
            </a:p>
            <a:p>
              <a:pPr fontAlgn="auto">
                <a:spcBef>
                  <a:spcPts val="0"/>
                </a:spcBef>
                <a:spcAft>
                  <a:spcPts val="0"/>
                </a:spcAft>
                <a:defRPr/>
              </a:pPr>
              <a:r>
                <a:rPr lang="en-US" sz="1200" b="1">
                  <a:solidFill>
                    <a:schemeClr val="bg1"/>
                  </a:solidFill>
                  <a:latin typeface="Arial Rounded MT Bold" pitchFamily="-110" charset="0"/>
                  <a:ea typeface="Arial Rounded MT Bold" pitchFamily="-110" charset="0"/>
                  <a:cs typeface="Arial Rounded MT Bold" pitchFamily="-110" charset="0"/>
                </a:rPr>
                <a:t>Saving lives, changing minds.</a:t>
              </a:r>
              <a:endParaRPr lang="en-US" sz="1200">
                <a:solidFill>
                  <a:schemeClr val="bg1"/>
                </a:solidFill>
                <a:latin typeface="Arial Rounded MT Bold" pitchFamily="-110" charset="0"/>
                <a:ea typeface="Arial Rounded MT Bold" pitchFamily="-110" charset="0"/>
                <a:cs typeface="Arial Rounded MT Bold" pitchFamily="-110" charset="0"/>
              </a:endParaRPr>
            </a:p>
          </p:txBody>
        </p:sp>
        <p:pic>
          <p:nvPicPr>
            <p:cNvPr id="21" name="Picture 14" descr="IFRC_logo_EN.gif"/>
            <p:cNvPicPr>
              <a:picLocks noChangeAspect="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5613869" y="6172201"/>
              <a:ext cx="3225331" cy="304800"/>
            </a:xfrm>
            <a:prstGeom prst="rect">
              <a:avLst/>
            </a:prstGeom>
            <a:noFill/>
            <a:ln w="9525">
              <a:noFill/>
              <a:miter lim="800000"/>
              <a:headEnd/>
              <a:tailEnd/>
            </a:ln>
          </p:spPr>
        </p:pic>
      </p:grpSp>
    </p:spTree>
    <p:extLst>
      <p:ext uri="{BB962C8B-B14F-4D97-AF65-F5344CB8AC3E}">
        <p14:creationId xmlns:p14="http://schemas.microsoft.com/office/powerpoint/2010/main" val="23262192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6021288"/>
            <a:ext cx="9144000" cy="836712"/>
          </a:xfrm>
          <a:prstGeom prst="rect">
            <a:avLst/>
          </a:prstGeom>
          <a:solidFill>
            <a:srgbClr val="F1F1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grpSp>
        <p:nvGrpSpPr>
          <p:cNvPr id="4" name="Group 14"/>
          <p:cNvGrpSpPr>
            <a:grpSpLocks/>
          </p:cNvGrpSpPr>
          <p:nvPr/>
        </p:nvGrpSpPr>
        <p:grpSpPr bwMode="auto">
          <a:xfrm>
            <a:off x="152400" y="5943600"/>
            <a:ext cx="8839200" cy="787400"/>
            <a:chOff x="152400" y="5918015"/>
            <a:chExt cx="8839200" cy="787585"/>
          </a:xfrm>
        </p:grpSpPr>
        <p:sp>
          <p:nvSpPr>
            <p:cNvPr id="5" name="Rectangle 4"/>
            <p:cNvSpPr/>
            <p:nvPr userDrawn="1"/>
          </p:nvSpPr>
          <p:spPr bwMode="auto">
            <a:xfrm>
              <a:off x="152400" y="5918015"/>
              <a:ext cx="8839200" cy="787585"/>
            </a:xfrm>
            <a:prstGeom prst="rect">
              <a:avLst/>
            </a:prstGeom>
            <a:solidFill>
              <a:srgbClr val="DB0000"/>
            </a:solidFill>
            <a:ln w="9525" cap="flat" cmpd="sng" algn="ctr">
              <a:solidFill>
                <a:schemeClr val="bg1"/>
              </a:solidFill>
              <a:prstDash val="solid"/>
              <a:round/>
              <a:headEnd type="none" w="med" len="med"/>
              <a:tailEnd type="none" w="med" len="med"/>
            </a:ln>
            <a:effectLst/>
          </p:spPr>
          <p:txBody>
            <a:bodyPr/>
            <a:lstStyle/>
            <a:p>
              <a:pPr marL="342900" indent="-342900" fontAlgn="auto">
                <a:spcBef>
                  <a:spcPct val="20000"/>
                </a:spcBef>
                <a:spcAft>
                  <a:spcPts val="0"/>
                </a:spcAft>
                <a:buFontTx/>
                <a:buChar char="•"/>
                <a:defRPr/>
              </a:pPr>
              <a:endParaRPr lang="en-US" sz="3200"/>
            </a:p>
          </p:txBody>
        </p:sp>
        <p:sp>
          <p:nvSpPr>
            <p:cNvPr id="6" name="TextBox 5"/>
            <p:cNvSpPr txBox="1"/>
            <p:nvPr userDrawn="1"/>
          </p:nvSpPr>
          <p:spPr bwMode="auto">
            <a:xfrm>
              <a:off x="304800" y="6106972"/>
              <a:ext cx="3124200" cy="369974"/>
            </a:xfrm>
            <a:prstGeom prst="rect">
              <a:avLst/>
            </a:prstGeom>
            <a:noFill/>
          </p:spPr>
          <p:txBody>
            <a:bodyPr lIns="0" tIns="0" rIns="0" bIns="0">
              <a:spAutoFit/>
            </a:bodyPr>
            <a:lstStyle/>
            <a:p>
              <a:pPr fontAlgn="auto">
                <a:spcBef>
                  <a:spcPts val="0"/>
                </a:spcBef>
                <a:spcAft>
                  <a:spcPts val="0"/>
                </a:spcAft>
                <a:defRPr/>
              </a:pPr>
              <a:r>
                <a:rPr lang="en-US" sz="1200" b="1">
                  <a:solidFill>
                    <a:srgbClr val="551C15"/>
                  </a:solidFill>
                  <a:latin typeface="Arial Rounded MT Bold" pitchFamily="-110" charset="0"/>
                  <a:ea typeface="Arial Rounded MT Bold" pitchFamily="-110" charset="0"/>
                  <a:cs typeface="Arial Rounded MT Bold" pitchFamily="-110" charset="0"/>
                </a:rPr>
                <a:t>www.ifrc.org</a:t>
              </a:r>
            </a:p>
            <a:p>
              <a:pPr fontAlgn="auto">
                <a:spcBef>
                  <a:spcPts val="0"/>
                </a:spcBef>
                <a:spcAft>
                  <a:spcPts val="0"/>
                </a:spcAft>
                <a:defRPr/>
              </a:pPr>
              <a:r>
                <a:rPr lang="en-US" sz="1200" b="1">
                  <a:solidFill>
                    <a:schemeClr val="bg1"/>
                  </a:solidFill>
                  <a:latin typeface="Arial Rounded MT Bold" pitchFamily="-110" charset="0"/>
                  <a:ea typeface="Arial Rounded MT Bold" pitchFamily="-110" charset="0"/>
                  <a:cs typeface="Arial Rounded MT Bold" pitchFamily="-110" charset="0"/>
                </a:rPr>
                <a:t>Saving lives, changing minds.</a:t>
              </a:r>
              <a:endParaRPr lang="en-US" sz="1200">
                <a:solidFill>
                  <a:schemeClr val="bg1"/>
                </a:solidFill>
                <a:latin typeface="Arial Rounded MT Bold" pitchFamily="-110" charset="0"/>
                <a:ea typeface="Arial Rounded MT Bold" pitchFamily="-110" charset="0"/>
                <a:cs typeface="Arial Rounded MT Bold" pitchFamily="-110" charset="0"/>
              </a:endParaRPr>
            </a:p>
          </p:txBody>
        </p:sp>
        <p:pic>
          <p:nvPicPr>
            <p:cNvPr id="7" name="Picture 14" descr="IFRC_logo_EN.gif"/>
            <p:cNvPicPr>
              <a:picLocks noChangeAspect="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5613869" y="6172201"/>
              <a:ext cx="3225331" cy="304800"/>
            </a:xfrm>
            <a:prstGeom prst="rect">
              <a:avLst/>
            </a:prstGeom>
            <a:noFill/>
            <a:ln w="9525">
              <a:noFill/>
              <a:miter lim="800000"/>
              <a:headEnd/>
              <a:tailEnd/>
            </a:ln>
          </p:spPr>
        </p:pic>
      </p:gr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6416" y="41023"/>
            <a:ext cx="8596064" cy="5908257"/>
          </a:xfrm>
          <a:prstGeom prst="rect">
            <a:avLst/>
          </a:prstGeom>
        </p:spPr>
      </p:pic>
    </p:spTree>
    <p:extLst>
      <p:ext uri="{BB962C8B-B14F-4D97-AF65-F5344CB8AC3E}">
        <p14:creationId xmlns:p14="http://schemas.microsoft.com/office/powerpoint/2010/main" val="105722551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6021288"/>
            <a:ext cx="9144000" cy="836712"/>
          </a:xfrm>
          <a:prstGeom prst="rect">
            <a:avLst/>
          </a:prstGeom>
          <a:solidFill>
            <a:srgbClr val="F1F1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grpSp>
        <p:nvGrpSpPr>
          <p:cNvPr id="4" name="Group 14"/>
          <p:cNvGrpSpPr>
            <a:grpSpLocks/>
          </p:cNvGrpSpPr>
          <p:nvPr/>
        </p:nvGrpSpPr>
        <p:grpSpPr bwMode="auto">
          <a:xfrm>
            <a:off x="152400" y="5943600"/>
            <a:ext cx="8839200" cy="787400"/>
            <a:chOff x="152400" y="5918015"/>
            <a:chExt cx="8839200" cy="787585"/>
          </a:xfrm>
        </p:grpSpPr>
        <p:sp>
          <p:nvSpPr>
            <p:cNvPr id="5" name="Rectangle 4"/>
            <p:cNvSpPr/>
            <p:nvPr userDrawn="1"/>
          </p:nvSpPr>
          <p:spPr bwMode="auto">
            <a:xfrm>
              <a:off x="152400" y="5918015"/>
              <a:ext cx="8839200" cy="787585"/>
            </a:xfrm>
            <a:prstGeom prst="rect">
              <a:avLst/>
            </a:prstGeom>
            <a:solidFill>
              <a:srgbClr val="DB0000"/>
            </a:solidFill>
            <a:ln w="9525" cap="flat" cmpd="sng" algn="ctr">
              <a:solidFill>
                <a:schemeClr val="bg1"/>
              </a:solidFill>
              <a:prstDash val="solid"/>
              <a:round/>
              <a:headEnd type="none" w="med" len="med"/>
              <a:tailEnd type="none" w="med" len="med"/>
            </a:ln>
            <a:effectLst/>
          </p:spPr>
          <p:txBody>
            <a:bodyPr/>
            <a:lstStyle/>
            <a:p>
              <a:pPr marL="342900" indent="-342900" fontAlgn="auto">
                <a:spcBef>
                  <a:spcPct val="20000"/>
                </a:spcBef>
                <a:spcAft>
                  <a:spcPts val="0"/>
                </a:spcAft>
                <a:buFontTx/>
                <a:buChar char="•"/>
                <a:defRPr/>
              </a:pPr>
              <a:endParaRPr lang="en-US" sz="3200"/>
            </a:p>
          </p:txBody>
        </p:sp>
        <p:sp>
          <p:nvSpPr>
            <p:cNvPr id="6" name="TextBox 5"/>
            <p:cNvSpPr txBox="1"/>
            <p:nvPr userDrawn="1"/>
          </p:nvSpPr>
          <p:spPr bwMode="auto">
            <a:xfrm>
              <a:off x="304800" y="6106972"/>
              <a:ext cx="3124200" cy="369974"/>
            </a:xfrm>
            <a:prstGeom prst="rect">
              <a:avLst/>
            </a:prstGeom>
            <a:noFill/>
          </p:spPr>
          <p:txBody>
            <a:bodyPr lIns="0" tIns="0" rIns="0" bIns="0">
              <a:spAutoFit/>
            </a:bodyPr>
            <a:lstStyle/>
            <a:p>
              <a:pPr fontAlgn="auto">
                <a:spcBef>
                  <a:spcPts val="0"/>
                </a:spcBef>
                <a:spcAft>
                  <a:spcPts val="0"/>
                </a:spcAft>
                <a:defRPr/>
              </a:pPr>
              <a:r>
                <a:rPr lang="en-US" sz="1200" b="1">
                  <a:solidFill>
                    <a:srgbClr val="551C15"/>
                  </a:solidFill>
                  <a:latin typeface="Arial Rounded MT Bold" pitchFamily="-110" charset="0"/>
                  <a:ea typeface="Arial Rounded MT Bold" pitchFamily="-110" charset="0"/>
                  <a:cs typeface="Arial Rounded MT Bold" pitchFamily="-110" charset="0"/>
                </a:rPr>
                <a:t>www.ifrc.org</a:t>
              </a:r>
            </a:p>
            <a:p>
              <a:pPr fontAlgn="auto">
                <a:spcBef>
                  <a:spcPts val="0"/>
                </a:spcBef>
                <a:spcAft>
                  <a:spcPts val="0"/>
                </a:spcAft>
                <a:defRPr/>
              </a:pPr>
              <a:r>
                <a:rPr lang="en-US" sz="1200" b="1">
                  <a:solidFill>
                    <a:schemeClr val="bg1"/>
                  </a:solidFill>
                  <a:latin typeface="Arial Rounded MT Bold" pitchFamily="-110" charset="0"/>
                  <a:ea typeface="Arial Rounded MT Bold" pitchFamily="-110" charset="0"/>
                  <a:cs typeface="Arial Rounded MT Bold" pitchFamily="-110" charset="0"/>
                </a:rPr>
                <a:t>Saving lives, changing minds.</a:t>
              </a:r>
              <a:endParaRPr lang="en-US" sz="1200">
                <a:solidFill>
                  <a:schemeClr val="bg1"/>
                </a:solidFill>
                <a:latin typeface="Arial Rounded MT Bold" pitchFamily="-110" charset="0"/>
                <a:ea typeface="Arial Rounded MT Bold" pitchFamily="-110" charset="0"/>
                <a:cs typeface="Arial Rounded MT Bold" pitchFamily="-110" charset="0"/>
              </a:endParaRPr>
            </a:p>
          </p:txBody>
        </p:sp>
        <p:pic>
          <p:nvPicPr>
            <p:cNvPr id="7" name="Picture 14" descr="IFRC_logo_EN.gif"/>
            <p:cNvPicPr>
              <a:picLocks noChangeAspect="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5613869" y="6172201"/>
              <a:ext cx="3225331" cy="304800"/>
            </a:xfrm>
            <a:prstGeom prst="rect">
              <a:avLst/>
            </a:prstGeom>
            <a:noFill/>
            <a:ln w="9525">
              <a:noFill/>
              <a:miter lim="800000"/>
              <a:headEnd/>
              <a:tailEnd/>
            </a:ln>
          </p:spPr>
        </p:pic>
      </p:gr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7768" y="-37397"/>
            <a:ext cx="8748464" cy="5986677"/>
          </a:xfrm>
          <a:prstGeom prst="rect">
            <a:avLst/>
          </a:prstGeom>
        </p:spPr>
      </p:pic>
    </p:spTree>
    <p:extLst>
      <p:ext uri="{BB962C8B-B14F-4D97-AF65-F5344CB8AC3E}">
        <p14:creationId xmlns:p14="http://schemas.microsoft.com/office/powerpoint/2010/main" val="300361838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417" y="-4814"/>
            <a:ext cx="8900582" cy="6075540"/>
          </a:xfrm>
          <a:prstGeom prst="rect">
            <a:avLst/>
          </a:prstGeom>
        </p:spPr>
      </p:pic>
      <p:sp>
        <p:nvSpPr>
          <p:cNvPr id="9" name="Rectangle 8"/>
          <p:cNvSpPr/>
          <p:nvPr/>
        </p:nvSpPr>
        <p:spPr>
          <a:xfrm>
            <a:off x="0" y="5949280"/>
            <a:ext cx="9144000" cy="908720"/>
          </a:xfrm>
          <a:prstGeom prst="rect">
            <a:avLst/>
          </a:prstGeom>
          <a:solidFill>
            <a:srgbClr val="F1F1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grpSp>
        <p:nvGrpSpPr>
          <p:cNvPr id="10" name="Group 14"/>
          <p:cNvGrpSpPr>
            <a:grpSpLocks/>
          </p:cNvGrpSpPr>
          <p:nvPr/>
        </p:nvGrpSpPr>
        <p:grpSpPr bwMode="auto">
          <a:xfrm>
            <a:off x="152400" y="5943600"/>
            <a:ext cx="8839200" cy="787400"/>
            <a:chOff x="152400" y="5918015"/>
            <a:chExt cx="8839200" cy="787585"/>
          </a:xfrm>
        </p:grpSpPr>
        <p:sp>
          <p:nvSpPr>
            <p:cNvPr id="11" name="Rectangle 10"/>
            <p:cNvSpPr/>
            <p:nvPr userDrawn="1"/>
          </p:nvSpPr>
          <p:spPr bwMode="auto">
            <a:xfrm>
              <a:off x="152400" y="5918015"/>
              <a:ext cx="8839200" cy="787585"/>
            </a:xfrm>
            <a:prstGeom prst="rect">
              <a:avLst/>
            </a:prstGeom>
            <a:solidFill>
              <a:srgbClr val="DB0000"/>
            </a:solidFill>
            <a:ln w="9525" cap="flat" cmpd="sng" algn="ctr">
              <a:solidFill>
                <a:schemeClr val="bg1"/>
              </a:solidFill>
              <a:prstDash val="solid"/>
              <a:round/>
              <a:headEnd type="none" w="med" len="med"/>
              <a:tailEnd type="none" w="med" len="med"/>
            </a:ln>
            <a:effectLst/>
          </p:spPr>
          <p:txBody>
            <a:bodyPr/>
            <a:lstStyle/>
            <a:p>
              <a:pPr marL="342900" indent="-342900" fontAlgn="auto">
                <a:spcBef>
                  <a:spcPct val="20000"/>
                </a:spcBef>
                <a:spcAft>
                  <a:spcPts val="0"/>
                </a:spcAft>
                <a:buFontTx/>
                <a:buChar char="•"/>
                <a:defRPr/>
              </a:pPr>
              <a:endParaRPr lang="en-US" sz="3200"/>
            </a:p>
          </p:txBody>
        </p:sp>
        <p:sp>
          <p:nvSpPr>
            <p:cNvPr id="12" name="TextBox 11"/>
            <p:cNvSpPr txBox="1"/>
            <p:nvPr userDrawn="1"/>
          </p:nvSpPr>
          <p:spPr bwMode="auto">
            <a:xfrm>
              <a:off x="304800" y="6106972"/>
              <a:ext cx="3124200" cy="369974"/>
            </a:xfrm>
            <a:prstGeom prst="rect">
              <a:avLst/>
            </a:prstGeom>
            <a:noFill/>
          </p:spPr>
          <p:txBody>
            <a:bodyPr lIns="0" tIns="0" rIns="0" bIns="0">
              <a:spAutoFit/>
            </a:bodyPr>
            <a:lstStyle/>
            <a:p>
              <a:pPr fontAlgn="auto">
                <a:spcBef>
                  <a:spcPts val="0"/>
                </a:spcBef>
                <a:spcAft>
                  <a:spcPts val="0"/>
                </a:spcAft>
                <a:defRPr/>
              </a:pPr>
              <a:r>
                <a:rPr lang="en-US" sz="1200" b="1">
                  <a:solidFill>
                    <a:srgbClr val="551C15"/>
                  </a:solidFill>
                  <a:latin typeface="Arial Rounded MT Bold" pitchFamily="-110" charset="0"/>
                  <a:ea typeface="Arial Rounded MT Bold" pitchFamily="-110" charset="0"/>
                  <a:cs typeface="Arial Rounded MT Bold" pitchFamily="-110" charset="0"/>
                </a:rPr>
                <a:t>www.ifrc.org</a:t>
              </a:r>
            </a:p>
            <a:p>
              <a:pPr fontAlgn="auto">
                <a:spcBef>
                  <a:spcPts val="0"/>
                </a:spcBef>
                <a:spcAft>
                  <a:spcPts val="0"/>
                </a:spcAft>
                <a:defRPr/>
              </a:pPr>
              <a:r>
                <a:rPr lang="en-US" sz="1200" b="1">
                  <a:solidFill>
                    <a:schemeClr val="bg1"/>
                  </a:solidFill>
                  <a:latin typeface="Arial Rounded MT Bold" pitchFamily="-110" charset="0"/>
                  <a:ea typeface="Arial Rounded MT Bold" pitchFamily="-110" charset="0"/>
                  <a:cs typeface="Arial Rounded MT Bold" pitchFamily="-110" charset="0"/>
                </a:rPr>
                <a:t>Saving lives, changing minds.</a:t>
              </a:r>
              <a:endParaRPr lang="en-US" sz="1200">
                <a:solidFill>
                  <a:schemeClr val="bg1"/>
                </a:solidFill>
                <a:latin typeface="Arial Rounded MT Bold" pitchFamily="-110" charset="0"/>
                <a:ea typeface="Arial Rounded MT Bold" pitchFamily="-110" charset="0"/>
                <a:cs typeface="Arial Rounded MT Bold" pitchFamily="-110" charset="0"/>
              </a:endParaRPr>
            </a:p>
          </p:txBody>
        </p:sp>
        <p:pic>
          <p:nvPicPr>
            <p:cNvPr id="13" name="Picture 14" descr="IFRC_logo_EN.gif"/>
            <p:cNvPicPr>
              <a:picLocks noChangeAspect="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5613869" y="6172201"/>
              <a:ext cx="3225331" cy="304800"/>
            </a:xfrm>
            <a:prstGeom prst="rect">
              <a:avLst/>
            </a:prstGeom>
            <a:noFill/>
            <a:ln w="9525">
              <a:noFill/>
              <a:miter lim="800000"/>
              <a:headEnd/>
              <a:tailEnd/>
            </a:ln>
          </p:spPr>
        </p:pic>
      </p:grpSp>
    </p:spTree>
    <p:extLst>
      <p:ext uri="{BB962C8B-B14F-4D97-AF65-F5344CB8AC3E}">
        <p14:creationId xmlns:p14="http://schemas.microsoft.com/office/powerpoint/2010/main" val="306348218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3454" y="10836"/>
            <a:ext cx="8741034" cy="6059890"/>
          </a:xfrm>
          <a:prstGeom prst="rect">
            <a:avLst/>
          </a:prstGeom>
        </p:spPr>
      </p:pic>
      <p:sp>
        <p:nvSpPr>
          <p:cNvPr id="3" name="Rectangle 2"/>
          <p:cNvSpPr/>
          <p:nvPr/>
        </p:nvSpPr>
        <p:spPr>
          <a:xfrm>
            <a:off x="0" y="6021288"/>
            <a:ext cx="9144000" cy="836712"/>
          </a:xfrm>
          <a:prstGeom prst="rect">
            <a:avLst/>
          </a:prstGeom>
          <a:solidFill>
            <a:srgbClr val="F1F1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grpSp>
        <p:nvGrpSpPr>
          <p:cNvPr id="4" name="Group 14"/>
          <p:cNvGrpSpPr>
            <a:grpSpLocks/>
          </p:cNvGrpSpPr>
          <p:nvPr/>
        </p:nvGrpSpPr>
        <p:grpSpPr bwMode="auto">
          <a:xfrm>
            <a:off x="152400" y="5943600"/>
            <a:ext cx="8839200" cy="787400"/>
            <a:chOff x="152400" y="5918015"/>
            <a:chExt cx="8839200" cy="787585"/>
          </a:xfrm>
        </p:grpSpPr>
        <p:sp>
          <p:nvSpPr>
            <p:cNvPr id="5" name="Rectangle 4"/>
            <p:cNvSpPr/>
            <p:nvPr userDrawn="1"/>
          </p:nvSpPr>
          <p:spPr bwMode="auto">
            <a:xfrm>
              <a:off x="152400" y="5918015"/>
              <a:ext cx="8839200" cy="787585"/>
            </a:xfrm>
            <a:prstGeom prst="rect">
              <a:avLst/>
            </a:prstGeom>
            <a:solidFill>
              <a:srgbClr val="DB0000"/>
            </a:solidFill>
            <a:ln w="9525" cap="flat" cmpd="sng" algn="ctr">
              <a:solidFill>
                <a:schemeClr val="bg1"/>
              </a:solidFill>
              <a:prstDash val="solid"/>
              <a:round/>
              <a:headEnd type="none" w="med" len="med"/>
              <a:tailEnd type="none" w="med" len="med"/>
            </a:ln>
            <a:effectLst/>
          </p:spPr>
          <p:txBody>
            <a:bodyPr/>
            <a:lstStyle/>
            <a:p>
              <a:pPr marL="342900" indent="-342900" fontAlgn="auto">
                <a:spcBef>
                  <a:spcPct val="20000"/>
                </a:spcBef>
                <a:spcAft>
                  <a:spcPts val="0"/>
                </a:spcAft>
                <a:buFontTx/>
                <a:buChar char="•"/>
                <a:defRPr/>
              </a:pPr>
              <a:endParaRPr lang="en-US" sz="3200"/>
            </a:p>
          </p:txBody>
        </p:sp>
        <p:sp>
          <p:nvSpPr>
            <p:cNvPr id="6" name="TextBox 5"/>
            <p:cNvSpPr txBox="1"/>
            <p:nvPr userDrawn="1"/>
          </p:nvSpPr>
          <p:spPr bwMode="auto">
            <a:xfrm>
              <a:off x="304800" y="6106972"/>
              <a:ext cx="3124200" cy="369974"/>
            </a:xfrm>
            <a:prstGeom prst="rect">
              <a:avLst/>
            </a:prstGeom>
            <a:noFill/>
          </p:spPr>
          <p:txBody>
            <a:bodyPr lIns="0" tIns="0" rIns="0" bIns="0">
              <a:spAutoFit/>
            </a:bodyPr>
            <a:lstStyle/>
            <a:p>
              <a:pPr fontAlgn="auto">
                <a:spcBef>
                  <a:spcPts val="0"/>
                </a:spcBef>
                <a:spcAft>
                  <a:spcPts val="0"/>
                </a:spcAft>
                <a:defRPr/>
              </a:pPr>
              <a:r>
                <a:rPr lang="en-US" sz="1200" b="1">
                  <a:solidFill>
                    <a:srgbClr val="551C15"/>
                  </a:solidFill>
                  <a:latin typeface="Arial Rounded MT Bold" pitchFamily="-110" charset="0"/>
                  <a:ea typeface="Arial Rounded MT Bold" pitchFamily="-110" charset="0"/>
                  <a:cs typeface="Arial Rounded MT Bold" pitchFamily="-110" charset="0"/>
                </a:rPr>
                <a:t>www.ifrc.org</a:t>
              </a:r>
            </a:p>
            <a:p>
              <a:pPr fontAlgn="auto">
                <a:spcBef>
                  <a:spcPts val="0"/>
                </a:spcBef>
                <a:spcAft>
                  <a:spcPts val="0"/>
                </a:spcAft>
                <a:defRPr/>
              </a:pPr>
              <a:r>
                <a:rPr lang="en-US" sz="1200" b="1">
                  <a:solidFill>
                    <a:schemeClr val="bg1"/>
                  </a:solidFill>
                  <a:latin typeface="Arial Rounded MT Bold" pitchFamily="-110" charset="0"/>
                  <a:ea typeface="Arial Rounded MT Bold" pitchFamily="-110" charset="0"/>
                  <a:cs typeface="Arial Rounded MT Bold" pitchFamily="-110" charset="0"/>
                </a:rPr>
                <a:t>Saving lives, changing minds.</a:t>
              </a:r>
              <a:endParaRPr lang="en-US" sz="1200">
                <a:solidFill>
                  <a:schemeClr val="bg1"/>
                </a:solidFill>
                <a:latin typeface="Arial Rounded MT Bold" pitchFamily="-110" charset="0"/>
                <a:ea typeface="Arial Rounded MT Bold" pitchFamily="-110" charset="0"/>
                <a:cs typeface="Arial Rounded MT Bold" pitchFamily="-110" charset="0"/>
              </a:endParaRPr>
            </a:p>
          </p:txBody>
        </p:sp>
        <p:pic>
          <p:nvPicPr>
            <p:cNvPr id="7" name="Picture 14" descr="IFRC_logo_EN.gif"/>
            <p:cNvPicPr>
              <a:picLocks noChangeAspect="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5613869" y="6172201"/>
              <a:ext cx="3225331" cy="304800"/>
            </a:xfrm>
            <a:prstGeom prst="rect">
              <a:avLst/>
            </a:prstGeom>
            <a:noFill/>
            <a:ln w="9525">
              <a:noFill/>
              <a:miter lim="800000"/>
              <a:headEnd/>
              <a:tailEnd/>
            </a:ln>
          </p:spPr>
        </p:pic>
      </p:grpSp>
    </p:spTree>
    <p:extLst>
      <p:ext uri="{BB962C8B-B14F-4D97-AF65-F5344CB8AC3E}">
        <p14:creationId xmlns:p14="http://schemas.microsoft.com/office/powerpoint/2010/main" val="39898131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296" y="-5316"/>
            <a:ext cx="8839200" cy="6021391"/>
          </a:xfrm>
          <a:prstGeom prst="rect">
            <a:avLst/>
          </a:prstGeom>
        </p:spPr>
      </p:pic>
      <p:grpSp>
        <p:nvGrpSpPr>
          <p:cNvPr id="3" name="Group 14"/>
          <p:cNvGrpSpPr>
            <a:grpSpLocks/>
          </p:cNvGrpSpPr>
          <p:nvPr/>
        </p:nvGrpSpPr>
        <p:grpSpPr bwMode="auto">
          <a:xfrm>
            <a:off x="152400" y="5943600"/>
            <a:ext cx="8839200" cy="787400"/>
            <a:chOff x="152400" y="5918015"/>
            <a:chExt cx="8839200" cy="787585"/>
          </a:xfrm>
        </p:grpSpPr>
        <p:sp>
          <p:nvSpPr>
            <p:cNvPr id="4" name="Rectangle 3"/>
            <p:cNvSpPr/>
            <p:nvPr userDrawn="1"/>
          </p:nvSpPr>
          <p:spPr bwMode="auto">
            <a:xfrm>
              <a:off x="152400" y="5918015"/>
              <a:ext cx="8839200" cy="787585"/>
            </a:xfrm>
            <a:prstGeom prst="rect">
              <a:avLst/>
            </a:prstGeom>
            <a:solidFill>
              <a:srgbClr val="DB0000"/>
            </a:solidFill>
            <a:ln w="9525" cap="flat" cmpd="sng" algn="ctr">
              <a:solidFill>
                <a:schemeClr val="bg1"/>
              </a:solidFill>
              <a:prstDash val="solid"/>
              <a:round/>
              <a:headEnd type="none" w="med" len="med"/>
              <a:tailEnd type="none" w="med" len="med"/>
            </a:ln>
            <a:effectLst/>
          </p:spPr>
          <p:txBody>
            <a:bodyPr/>
            <a:lstStyle/>
            <a:p>
              <a:pPr marL="342900" indent="-342900" fontAlgn="auto">
                <a:spcBef>
                  <a:spcPct val="20000"/>
                </a:spcBef>
                <a:spcAft>
                  <a:spcPts val="0"/>
                </a:spcAft>
                <a:buFontTx/>
                <a:buChar char="•"/>
                <a:defRPr/>
              </a:pPr>
              <a:endParaRPr lang="en-US" sz="3200"/>
            </a:p>
          </p:txBody>
        </p:sp>
        <p:sp>
          <p:nvSpPr>
            <p:cNvPr id="5" name="TextBox 4"/>
            <p:cNvSpPr txBox="1"/>
            <p:nvPr userDrawn="1"/>
          </p:nvSpPr>
          <p:spPr bwMode="auto">
            <a:xfrm>
              <a:off x="304800" y="6106972"/>
              <a:ext cx="3124200" cy="369974"/>
            </a:xfrm>
            <a:prstGeom prst="rect">
              <a:avLst/>
            </a:prstGeom>
            <a:noFill/>
          </p:spPr>
          <p:txBody>
            <a:bodyPr lIns="0" tIns="0" rIns="0" bIns="0">
              <a:spAutoFit/>
            </a:bodyPr>
            <a:lstStyle/>
            <a:p>
              <a:pPr fontAlgn="auto">
                <a:spcBef>
                  <a:spcPts val="0"/>
                </a:spcBef>
                <a:spcAft>
                  <a:spcPts val="0"/>
                </a:spcAft>
                <a:defRPr/>
              </a:pPr>
              <a:r>
                <a:rPr lang="en-US" sz="1200" b="1">
                  <a:solidFill>
                    <a:srgbClr val="551C15"/>
                  </a:solidFill>
                  <a:latin typeface="Arial Rounded MT Bold" pitchFamily="-110" charset="0"/>
                  <a:ea typeface="Arial Rounded MT Bold" pitchFamily="-110" charset="0"/>
                  <a:cs typeface="Arial Rounded MT Bold" pitchFamily="-110" charset="0"/>
                </a:rPr>
                <a:t>www.ifrc.org</a:t>
              </a:r>
            </a:p>
            <a:p>
              <a:pPr fontAlgn="auto">
                <a:spcBef>
                  <a:spcPts val="0"/>
                </a:spcBef>
                <a:spcAft>
                  <a:spcPts val="0"/>
                </a:spcAft>
                <a:defRPr/>
              </a:pPr>
              <a:r>
                <a:rPr lang="en-US" sz="1200" b="1">
                  <a:solidFill>
                    <a:schemeClr val="bg1"/>
                  </a:solidFill>
                  <a:latin typeface="Arial Rounded MT Bold" pitchFamily="-110" charset="0"/>
                  <a:ea typeface="Arial Rounded MT Bold" pitchFamily="-110" charset="0"/>
                  <a:cs typeface="Arial Rounded MT Bold" pitchFamily="-110" charset="0"/>
                </a:rPr>
                <a:t>Saving lives, changing minds.</a:t>
              </a:r>
              <a:endParaRPr lang="en-US" sz="1200">
                <a:solidFill>
                  <a:schemeClr val="bg1"/>
                </a:solidFill>
                <a:latin typeface="Arial Rounded MT Bold" pitchFamily="-110" charset="0"/>
                <a:ea typeface="Arial Rounded MT Bold" pitchFamily="-110" charset="0"/>
                <a:cs typeface="Arial Rounded MT Bold" pitchFamily="-110" charset="0"/>
              </a:endParaRPr>
            </a:p>
          </p:txBody>
        </p:sp>
        <p:pic>
          <p:nvPicPr>
            <p:cNvPr id="6" name="Picture 14" descr="IFRC_logo_EN.gif"/>
            <p:cNvPicPr>
              <a:picLocks noChangeAspect="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5613869" y="6172201"/>
              <a:ext cx="3225331" cy="304800"/>
            </a:xfrm>
            <a:prstGeom prst="rect">
              <a:avLst/>
            </a:prstGeom>
            <a:noFill/>
            <a:ln w="9525">
              <a:noFill/>
              <a:miter lim="800000"/>
              <a:headEnd/>
              <a:tailEnd/>
            </a:ln>
          </p:spPr>
        </p:pic>
      </p:grpSp>
    </p:spTree>
    <p:extLst>
      <p:ext uri="{BB962C8B-B14F-4D97-AF65-F5344CB8AC3E}">
        <p14:creationId xmlns:p14="http://schemas.microsoft.com/office/powerpoint/2010/main" val="404268000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951" y="0"/>
            <a:ext cx="9151951" cy="6858000"/>
          </a:xfrm>
          <a:prstGeom prst="rect">
            <a:avLst/>
          </a:prstGeom>
          <a:solidFill>
            <a:srgbClr val="F7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grpSp>
        <p:nvGrpSpPr>
          <p:cNvPr id="10" name="Group 14"/>
          <p:cNvGrpSpPr>
            <a:grpSpLocks/>
          </p:cNvGrpSpPr>
          <p:nvPr/>
        </p:nvGrpSpPr>
        <p:grpSpPr bwMode="auto">
          <a:xfrm>
            <a:off x="152400" y="5943600"/>
            <a:ext cx="8839200" cy="787400"/>
            <a:chOff x="152400" y="5918015"/>
            <a:chExt cx="8839200" cy="787585"/>
          </a:xfrm>
        </p:grpSpPr>
        <p:sp>
          <p:nvSpPr>
            <p:cNvPr id="11" name="Rectangle 10"/>
            <p:cNvSpPr/>
            <p:nvPr userDrawn="1"/>
          </p:nvSpPr>
          <p:spPr bwMode="auto">
            <a:xfrm>
              <a:off x="152400" y="5918015"/>
              <a:ext cx="8839200" cy="787585"/>
            </a:xfrm>
            <a:prstGeom prst="rect">
              <a:avLst/>
            </a:prstGeom>
            <a:solidFill>
              <a:srgbClr val="DB0000"/>
            </a:solidFill>
            <a:ln w="9525" cap="flat" cmpd="sng" algn="ctr">
              <a:solidFill>
                <a:schemeClr val="bg1"/>
              </a:solidFill>
              <a:prstDash val="solid"/>
              <a:round/>
              <a:headEnd type="none" w="med" len="med"/>
              <a:tailEnd type="none" w="med" len="med"/>
            </a:ln>
            <a:effectLst/>
          </p:spPr>
          <p:txBody>
            <a:bodyPr/>
            <a:lstStyle/>
            <a:p>
              <a:pPr marL="342900" indent="-342900" fontAlgn="auto">
                <a:spcBef>
                  <a:spcPct val="20000"/>
                </a:spcBef>
                <a:spcAft>
                  <a:spcPts val="0"/>
                </a:spcAft>
                <a:buFontTx/>
                <a:buChar char="•"/>
                <a:defRPr/>
              </a:pPr>
              <a:endParaRPr lang="en-US" sz="3200"/>
            </a:p>
          </p:txBody>
        </p:sp>
        <p:sp>
          <p:nvSpPr>
            <p:cNvPr id="12" name="TextBox 11"/>
            <p:cNvSpPr txBox="1"/>
            <p:nvPr userDrawn="1"/>
          </p:nvSpPr>
          <p:spPr bwMode="auto">
            <a:xfrm>
              <a:off x="304800" y="6106972"/>
              <a:ext cx="3124200" cy="369974"/>
            </a:xfrm>
            <a:prstGeom prst="rect">
              <a:avLst/>
            </a:prstGeom>
            <a:noFill/>
          </p:spPr>
          <p:txBody>
            <a:bodyPr lIns="0" tIns="0" rIns="0" bIns="0">
              <a:spAutoFit/>
            </a:bodyPr>
            <a:lstStyle/>
            <a:p>
              <a:pPr fontAlgn="auto">
                <a:spcBef>
                  <a:spcPts val="0"/>
                </a:spcBef>
                <a:spcAft>
                  <a:spcPts val="0"/>
                </a:spcAft>
                <a:defRPr/>
              </a:pPr>
              <a:r>
                <a:rPr lang="en-US" sz="1200" b="1">
                  <a:solidFill>
                    <a:srgbClr val="551C15"/>
                  </a:solidFill>
                  <a:latin typeface="Arial Rounded MT Bold" pitchFamily="-110" charset="0"/>
                  <a:ea typeface="Arial Rounded MT Bold" pitchFamily="-110" charset="0"/>
                  <a:cs typeface="Arial Rounded MT Bold" pitchFamily="-110" charset="0"/>
                </a:rPr>
                <a:t>www.ifrc.org</a:t>
              </a:r>
            </a:p>
            <a:p>
              <a:pPr fontAlgn="auto">
                <a:spcBef>
                  <a:spcPts val="0"/>
                </a:spcBef>
                <a:spcAft>
                  <a:spcPts val="0"/>
                </a:spcAft>
                <a:defRPr/>
              </a:pPr>
              <a:r>
                <a:rPr lang="en-US" sz="1200" b="1">
                  <a:solidFill>
                    <a:schemeClr val="bg1"/>
                  </a:solidFill>
                  <a:latin typeface="Arial Rounded MT Bold" pitchFamily="-110" charset="0"/>
                  <a:ea typeface="Arial Rounded MT Bold" pitchFamily="-110" charset="0"/>
                  <a:cs typeface="Arial Rounded MT Bold" pitchFamily="-110" charset="0"/>
                </a:rPr>
                <a:t>Saving lives, changing minds.</a:t>
              </a:r>
              <a:endParaRPr lang="en-US" sz="1200">
                <a:solidFill>
                  <a:schemeClr val="bg1"/>
                </a:solidFill>
                <a:latin typeface="Arial Rounded MT Bold" pitchFamily="-110" charset="0"/>
                <a:ea typeface="Arial Rounded MT Bold" pitchFamily="-110" charset="0"/>
                <a:cs typeface="Arial Rounded MT Bold" pitchFamily="-110" charset="0"/>
              </a:endParaRPr>
            </a:p>
          </p:txBody>
        </p:sp>
        <p:pic>
          <p:nvPicPr>
            <p:cNvPr id="13" name="Picture 14" descr="IFRC_logo_EN.gif"/>
            <p:cNvPicPr>
              <a:picLocks noChangeAspect="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5613869" y="6172201"/>
              <a:ext cx="3225331" cy="304800"/>
            </a:xfrm>
            <a:prstGeom prst="rect">
              <a:avLst/>
            </a:prstGeom>
            <a:noFill/>
            <a:ln w="9525">
              <a:noFill/>
              <a:miter lim="800000"/>
              <a:headEnd/>
              <a:tailEnd/>
            </a:ln>
          </p:spPr>
        </p:pic>
      </p:gr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1520" y="47749"/>
            <a:ext cx="8702681" cy="5901531"/>
          </a:xfrm>
          <a:prstGeom prst="rect">
            <a:avLst/>
          </a:prstGeom>
        </p:spPr>
      </p:pic>
    </p:spTree>
    <p:extLst>
      <p:ext uri="{BB962C8B-B14F-4D97-AF65-F5344CB8AC3E}">
        <p14:creationId xmlns:p14="http://schemas.microsoft.com/office/powerpoint/2010/main" val="313407762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nb-NO"/>
          </a:p>
        </p:txBody>
      </p:sp>
      <p:sp>
        <p:nvSpPr>
          <p:cNvPr id="5" name="Rectangle 4"/>
          <p:cNvSpPr/>
          <p:nvPr/>
        </p:nvSpPr>
        <p:spPr>
          <a:xfrm>
            <a:off x="152400" y="152400"/>
            <a:ext cx="8839200" cy="5753100"/>
          </a:xfrm>
          <a:prstGeom prst="rect">
            <a:avLst/>
          </a:prstGeom>
          <a:blipFill dpi="0" rotWithShape="1">
            <a:blip r:embed="rId3"/>
            <a:srcRect/>
            <a:stretch>
              <a:fillRect l="-4000" t="-3000" r="-4000" b="-5000"/>
            </a:stretch>
          </a:bli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Rectangle 8"/>
          <p:cNvSpPr/>
          <p:nvPr/>
        </p:nvSpPr>
        <p:spPr>
          <a:xfrm>
            <a:off x="6804248" y="152400"/>
            <a:ext cx="288032" cy="5753100"/>
          </a:xfrm>
          <a:prstGeom prst="rect">
            <a:avLst/>
          </a:prstGeom>
          <a:pattFill prst="narVert">
            <a:fgClr>
              <a:schemeClr val="bg1">
                <a:lumMod val="5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0" name="Oval 9"/>
          <p:cNvSpPr/>
          <p:nvPr/>
        </p:nvSpPr>
        <p:spPr bwMode="auto">
          <a:xfrm>
            <a:off x="339725" y="339725"/>
            <a:ext cx="1260475" cy="1260475"/>
          </a:xfrm>
          <a:prstGeom prst="ellipse">
            <a:avLst/>
          </a:prstGeom>
          <a:solidFill>
            <a:srgbClr val="CF1C21"/>
          </a:solidFill>
          <a:ln w="31750">
            <a:solidFill>
              <a:schemeClr val="bg1"/>
            </a:solidFill>
            <a:round/>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TextBox 10"/>
          <p:cNvSpPr txBox="1"/>
          <p:nvPr/>
        </p:nvSpPr>
        <p:spPr bwMode="auto">
          <a:xfrm>
            <a:off x="312526" y="476672"/>
            <a:ext cx="1314872" cy="892552"/>
          </a:xfrm>
          <a:prstGeom prst="rect">
            <a:avLst/>
          </a:prstGeom>
          <a:noFill/>
        </p:spPr>
        <p:txBody>
          <a:bodyPr wrap="square" lIns="0" tIns="0" rIns="0" bIns="0">
            <a:spAutoFit/>
          </a:bodyPr>
          <a:lstStyle/>
          <a:p>
            <a:pPr algn="ctr" fontAlgn="auto">
              <a:spcBef>
                <a:spcPts val="0"/>
              </a:spcBef>
              <a:spcAft>
                <a:spcPts val="0"/>
              </a:spcAft>
              <a:defRPr/>
            </a:pPr>
            <a:r>
              <a:rPr lang="ar-LB" sz="1400" b="1" dirty="0">
                <a:solidFill>
                  <a:schemeClr val="bg1"/>
                </a:solidFill>
                <a:latin typeface="Arial" pitchFamily="34" charset="0"/>
              </a:rPr>
              <a:t>تدريب</a:t>
            </a:r>
            <a:endParaRPr lang="en-US" sz="1400" b="1" dirty="0">
              <a:solidFill>
                <a:schemeClr val="bg1"/>
              </a:solidFill>
              <a:latin typeface="Arial" pitchFamily="34" charset="0"/>
            </a:endParaRPr>
          </a:p>
          <a:p>
            <a:pPr algn="ctr" fontAlgn="auto">
              <a:spcBef>
                <a:spcPts val="0"/>
              </a:spcBef>
              <a:spcAft>
                <a:spcPts val="0"/>
              </a:spcAft>
              <a:defRPr/>
            </a:pPr>
            <a:r>
              <a:rPr lang="ar-LB" sz="1100" dirty="0">
                <a:solidFill>
                  <a:schemeClr val="bg1"/>
                </a:solidFill>
                <a:latin typeface="Arial" pitchFamily="34" charset="0"/>
              </a:rPr>
              <a:t>الجميع تحت سقف واحد: أماكن اللجوء والاستيطان الدامجة للإعاقة في حالات الطوارئ</a:t>
            </a:r>
            <a:endParaRPr lang="en-US" sz="1100" i="1" dirty="0">
              <a:solidFill>
                <a:schemeClr val="bg1"/>
              </a:solidFill>
              <a:latin typeface="Arial" pitchFamily="34" charset="0"/>
            </a:endParaRPr>
          </a:p>
        </p:txBody>
      </p:sp>
      <p:sp>
        <p:nvSpPr>
          <p:cNvPr id="48" name="Rounded Rectangle 47"/>
          <p:cNvSpPr/>
          <p:nvPr/>
        </p:nvSpPr>
        <p:spPr>
          <a:xfrm>
            <a:off x="2061654" y="5759545"/>
            <a:ext cx="350105" cy="45719"/>
          </a:xfrm>
          <a:prstGeom prst="round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49" name="Rounded Rectangle 48"/>
          <p:cNvSpPr/>
          <p:nvPr/>
        </p:nvSpPr>
        <p:spPr>
          <a:xfrm>
            <a:off x="2061654" y="5609100"/>
            <a:ext cx="350105" cy="45719"/>
          </a:xfrm>
          <a:prstGeom prst="round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50" name="Rounded Rectangle 49"/>
          <p:cNvSpPr/>
          <p:nvPr/>
        </p:nvSpPr>
        <p:spPr>
          <a:xfrm>
            <a:off x="2061654" y="5452668"/>
            <a:ext cx="350105" cy="45719"/>
          </a:xfrm>
          <a:prstGeom prst="round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51" name="Rounded Rectangle 50"/>
          <p:cNvSpPr/>
          <p:nvPr/>
        </p:nvSpPr>
        <p:spPr>
          <a:xfrm>
            <a:off x="2061654" y="5293242"/>
            <a:ext cx="350105" cy="45719"/>
          </a:xfrm>
          <a:prstGeom prst="round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52" name="Rounded Rectangle 51"/>
          <p:cNvSpPr/>
          <p:nvPr/>
        </p:nvSpPr>
        <p:spPr>
          <a:xfrm>
            <a:off x="2061654" y="5143557"/>
            <a:ext cx="350105" cy="45719"/>
          </a:xfrm>
          <a:prstGeom prst="round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53" name="Rounded Rectangle 52"/>
          <p:cNvSpPr/>
          <p:nvPr/>
        </p:nvSpPr>
        <p:spPr>
          <a:xfrm>
            <a:off x="2061654" y="4984131"/>
            <a:ext cx="350105" cy="45719"/>
          </a:xfrm>
          <a:prstGeom prst="round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54" name="Rounded Rectangle 53"/>
          <p:cNvSpPr/>
          <p:nvPr/>
        </p:nvSpPr>
        <p:spPr>
          <a:xfrm>
            <a:off x="2061654" y="4833686"/>
            <a:ext cx="350105" cy="45719"/>
          </a:xfrm>
          <a:prstGeom prst="round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56" name="Rounded Rectangle 55"/>
          <p:cNvSpPr/>
          <p:nvPr/>
        </p:nvSpPr>
        <p:spPr>
          <a:xfrm>
            <a:off x="2061654" y="4675020"/>
            <a:ext cx="350105" cy="45719"/>
          </a:xfrm>
          <a:prstGeom prst="round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57" name="Rounded Rectangle 56"/>
          <p:cNvSpPr/>
          <p:nvPr/>
        </p:nvSpPr>
        <p:spPr>
          <a:xfrm>
            <a:off x="2061654" y="4515594"/>
            <a:ext cx="350105" cy="45719"/>
          </a:xfrm>
          <a:prstGeom prst="round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58" name="Rounded Rectangle 57"/>
          <p:cNvSpPr/>
          <p:nvPr/>
        </p:nvSpPr>
        <p:spPr>
          <a:xfrm>
            <a:off x="2061654" y="4362673"/>
            <a:ext cx="350105" cy="45719"/>
          </a:xfrm>
          <a:prstGeom prst="round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59" name="Rounded Rectangle 58"/>
          <p:cNvSpPr/>
          <p:nvPr/>
        </p:nvSpPr>
        <p:spPr>
          <a:xfrm>
            <a:off x="2061654" y="4212228"/>
            <a:ext cx="350105" cy="45719"/>
          </a:xfrm>
          <a:prstGeom prst="round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60" name="Rounded Rectangle 59"/>
          <p:cNvSpPr/>
          <p:nvPr/>
        </p:nvSpPr>
        <p:spPr>
          <a:xfrm>
            <a:off x="2061654" y="4055796"/>
            <a:ext cx="350105" cy="45719"/>
          </a:xfrm>
          <a:prstGeom prst="round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61" name="Rounded Rectangle 60"/>
          <p:cNvSpPr/>
          <p:nvPr/>
        </p:nvSpPr>
        <p:spPr>
          <a:xfrm>
            <a:off x="2061654" y="3896370"/>
            <a:ext cx="350105" cy="45719"/>
          </a:xfrm>
          <a:prstGeom prst="round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62" name="Rounded Rectangle 61"/>
          <p:cNvSpPr/>
          <p:nvPr/>
        </p:nvSpPr>
        <p:spPr>
          <a:xfrm>
            <a:off x="2061654" y="3746685"/>
            <a:ext cx="350105" cy="45719"/>
          </a:xfrm>
          <a:prstGeom prst="round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63" name="Rounded Rectangle 62"/>
          <p:cNvSpPr/>
          <p:nvPr/>
        </p:nvSpPr>
        <p:spPr>
          <a:xfrm>
            <a:off x="2061654" y="3587259"/>
            <a:ext cx="350105" cy="45719"/>
          </a:xfrm>
          <a:prstGeom prst="round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64" name="Rounded Rectangle 63"/>
          <p:cNvSpPr/>
          <p:nvPr/>
        </p:nvSpPr>
        <p:spPr>
          <a:xfrm>
            <a:off x="2061654" y="3436814"/>
            <a:ext cx="350105" cy="45719"/>
          </a:xfrm>
          <a:prstGeom prst="round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65" name="Rounded Rectangle 64"/>
          <p:cNvSpPr/>
          <p:nvPr/>
        </p:nvSpPr>
        <p:spPr>
          <a:xfrm>
            <a:off x="2061654" y="3278148"/>
            <a:ext cx="350105" cy="45719"/>
          </a:xfrm>
          <a:prstGeom prst="round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66" name="Rounded Rectangle 65"/>
          <p:cNvSpPr/>
          <p:nvPr/>
        </p:nvSpPr>
        <p:spPr>
          <a:xfrm>
            <a:off x="2061654" y="3118722"/>
            <a:ext cx="350105" cy="45719"/>
          </a:xfrm>
          <a:prstGeom prst="round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67" name="Rounded Rectangle 66"/>
          <p:cNvSpPr/>
          <p:nvPr/>
        </p:nvSpPr>
        <p:spPr>
          <a:xfrm>
            <a:off x="2061654" y="2973492"/>
            <a:ext cx="350105" cy="45719"/>
          </a:xfrm>
          <a:prstGeom prst="round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68" name="Rounded Rectangle 67"/>
          <p:cNvSpPr/>
          <p:nvPr/>
        </p:nvSpPr>
        <p:spPr>
          <a:xfrm>
            <a:off x="2061654" y="2823047"/>
            <a:ext cx="350105" cy="45719"/>
          </a:xfrm>
          <a:prstGeom prst="round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69" name="Rounded Rectangle 68"/>
          <p:cNvSpPr/>
          <p:nvPr/>
        </p:nvSpPr>
        <p:spPr>
          <a:xfrm>
            <a:off x="2061654" y="2666615"/>
            <a:ext cx="350105" cy="45719"/>
          </a:xfrm>
          <a:prstGeom prst="round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70" name="Rounded Rectangle 69"/>
          <p:cNvSpPr/>
          <p:nvPr/>
        </p:nvSpPr>
        <p:spPr>
          <a:xfrm>
            <a:off x="2061654" y="2507189"/>
            <a:ext cx="350105" cy="45719"/>
          </a:xfrm>
          <a:prstGeom prst="round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71" name="Rounded Rectangle 70"/>
          <p:cNvSpPr/>
          <p:nvPr/>
        </p:nvSpPr>
        <p:spPr>
          <a:xfrm>
            <a:off x="2061654" y="2357504"/>
            <a:ext cx="350105" cy="45719"/>
          </a:xfrm>
          <a:prstGeom prst="round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72" name="Rounded Rectangle 71"/>
          <p:cNvSpPr/>
          <p:nvPr/>
        </p:nvSpPr>
        <p:spPr>
          <a:xfrm>
            <a:off x="2061654" y="2198078"/>
            <a:ext cx="350105" cy="45719"/>
          </a:xfrm>
          <a:prstGeom prst="round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73" name="Rounded Rectangle 72"/>
          <p:cNvSpPr/>
          <p:nvPr/>
        </p:nvSpPr>
        <p:spPr>
          <a:xfrm>
            <a:off x="2061654" y="2047633"/>
            <a:ext cx="350105" cy="45719"/>
          </a:xfrm>
          <a:prstGeom prst="round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74" name="Rounded Rectangle 73"/>
          <p:cNvSpPr/>
          <p:nvPr/>
        </p:nvSpPr>
        <p:spPr>
          <a:xfrm>
            <a:off x="2061654" y="1888967"/>
            <a:ext cx="350105" cy="45719"/>
          </a:xfrm>
          <a:prstGeom prst="round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75" name="Rounded Rectangle 74"/>
          <p:cNvSpPr/>
          <p:nvPr/>
        </p:nvSpPr>
        <p:spPr>
          <a:xfrm>
            <a:off x="2061654" y="1729541"/>
            <a:ext cx="350105" cy="45719"/>
          </a:xfrm>
          <a:prstGeom prst="round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76" name="Rounded Rectangle 75"/>
          <p:cNvSpPr/>
          <p:nvPr/>
        </p:nvSpPr>
        <p:spPr>
          <a:xfrm>
            <a:off x="2061654" y="1563956"/>
            <a:ext cx="350105" cy="45719"/>
          </a:xfrm>
          <a:prstGeom prst="round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77" name="Rounded Rectangle 76"/>
          <p:cNvSpPr/>
          <p:nvPr/>
        </p:nvSpPr>
        <p:spPr>
          <a:xfrm>
            <a:off x="2061654" y="1413511"/>
            <a:ext cx="350105" cy="45719"/>
          </a:xfrm>
          <a:prstGeom prst="round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78" name="Rounded Rectangle 77"/>
          <p:cNvSpPr/>
          <p:nvPr/>
        </p:nvSpPr>
        <p:spPr>
          <a:xfrm>
            <a:off x="2061654" y="1257079"/>
            <a:ext cx="350105" cy="45719"/>
          </a:xfrm>
          <a:prstGeom prst="round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79" name="Rounded Rectangle 78"/>
          <p:cNvSpPr/>
          <p:nvPr/>
        </p:nvSpPr>
        <p:spPr>
          <a:xfrm>
            <a:off x="2061654" y="1097653"/>
            <a:ext cx="350105" cy="45719"/>
          </a:xfrm>
          <a:prstGeom prst="round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80" name="Rounded Rectangle 79"/>
          <p:cNvSpPr/>
          <p:nvPr/>
        </p:nvSpPr>
        <p:spPr>
          <a:xfrm>
            <a:off x="2061654" y="947968"/>
            <a:ext cx="350105" cy="45719"/>
          </a:xfrm>
          <a:prstGeom prst="round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81" name="Rounded Rectangle 80"/>
          <p:cNvSpPr/>
          <p:nvPr/>
        </p:nvSpPr>
        <p:spPr>
          <a:xfrm>
            <a:off x="2061654" y="788542"/>
            <a:ext cx="350105" cy="45719"/>
          </a:xfrm>
          <a:prstGeom prst="round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82" name="Rounded Rectangle 81"/>
          <p:cNvSpPr/>
          <p:nvPr/>
        </p:nvSpPr>
        <p:spPr>
          <a:xfrm>
            <a:off x="2061654" y="638097"/>
            <a:ext cx="350105" cy="45719"/>
          </a:xfrm>
          <a:prstGeom prst="round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83" name="Rounded Rectangle 82"/>
          <p:cNvSpPr/>
          <p:nvPr/>
        </p:nvSpPr>
        <p:spPr>
          <a:xfrm>
            <a:off x="2061654" y="479431"/>
            <a:ext cx="350105" cy="45719"/>
          </a:xfrm>
          <a:prstGeom prst="round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84" name="Rounded Rectangle 83"/>
          <p:cNvSpPr/>
          <p:nvPr/>
        </p:nvSpPr>
        <p:spPr>
          <a:xfrm>
            <a:off x="2061654" y="320005"/>
            <a:ext cx="350105" cy="45719"/>
          </a:xfrm>
          <a:prstGeom prst="round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Tree>
    <p:extLst>
      <p:ext uri="{BB962C8B-B14F-4D97-AF65-F5344CB8AC3E}">
        <p14:creationId xmlns:p14="http://schemas.microsoft.com/office/powerpoint/2010/main" val="405565749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918" y="44624"/>
            <a:ext cx="8953578" cy="5977436"/>
          </a:xfrm>
          <a:prstGeom prst="rect">
            <a:avLst/>
          </a:prstGeom>
        </p:spPr>
      </p:pic>
      <p:sp>
        <p:nvSpPr>
          <p:cNvPr id="3" name="Rectangle 2"/>
          <p:cNvSpPr/>
          <p:nvPr/>
        </p:nvSpPr>
        <p:spPr>
          <a:xfrm>
            <a:off x="4572000" y="6021288"/>
            <a:ext cx="4572000" cy="836712"/>
          </a:xfrm>
          <a:prstGeom prst="rect">
            <a:avLst/>
          </a:prstGeom>
          <a:solidFill>
            <a:srgbClr val="F1F1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grpSp>
        <p:nvGrpSpPr>
          <p:cNvPr id="4" name="Group 14"/>
          <p:cNvGrpSpPr>
            <a:grpSpLocks/>
          </p:cNvGrpSpPr>
          <p:nvPr/>
        </p:nvGrpSpPr>
        <p:grpSpPr bwMode="auto">
          <a:xfrm>
            <a:off x="152400" y="5943600"/>
            <a:ext cx="8839200" cy="787400"/>
            <a:chOff x="152400" y="5918015"/>
            <a:chExt cx="8839200" cy="787585"/>
          </a:xfrm>
        </p:grpSpPr>
        <p:sp>
          <p:nvSpPr>
            <p:cNvPr id="5" name="Rectangle 4"/>
            <p:cNvSpPr/>
            <p:nvPr userDrawn="1"/>
          </p:nvSpPr>
          <p:spPr bwMode="auto">
            <a:xfrm>
              <a:off x="152400" y="5918015"/>
              <a:ext cx="8839200" cy="787585"/>
            </a:xfrm>
            <a:prstGeom prst="rect">
              <a:avLst/>
            </a:prstGeom>
            <a:solidFill>
              <a:srgbClr val="DB0000"/>
            </a:solidFill>
            <a:ln w="9525" cap="flat" cmpd="sng" algn="ctr">
              <a:solidFill>
                <a:schemeClr val="bg1"/>
              </a:solidFill>
              <a:prstDash val="solid"/>
              <a:round/>
              <a:headEnd type="none" w="med" len="med"/>
              <a:tailEnd type="none" w="med" len="med"/>
            </a:ln>
            <a:effectLst/>
          </p:spPr>
          <p:txBody>
            <a:bodyPr/>
            <a:lstStyle/>
            <a:p>
              <a:pPr marL="342900" indent="-342900" fontAlgn="auto">
                <a:spcBef>
                  <a:spcPct val="20000"/>
                </a:spcBef>
                <a:spcAft>
                  <a:spcPts val="0"/>
                </a:spcAft>
                <a:buFontTx/>
                <a:buChar char="•"/>
                <a:defRPr/>
              </a:pPr>
              <a:endParaRPr lang="en-US" sz="3200"/>
            </a:p>
          </p:txBody>
        </p:sp>
        <p:sp>
          <p:nvSpPr>
            <p:cNvPr id="6" name="TextBox 5"/>
            <p:cNvSpPr txBox="1"/>
            <p:nvPr userDrawn="1"/>
          </p:nvSpPr>
          <p:spPr bwMode="auto">
            <a:xfrm>
              <a:off x="304800" y="6106972"/>
              <a:ext cx="3124200" cy="369974"/>
            </a:xfrm>
            <a:prstGeom prst="rect">
              <a:avLst/>
            </a:prstGeom>
            <a:noFill/>
          </p:spPr>
          <p:txBody>
            <a:bodyPr lIns="0" tIns="0" rIns="0" bIns="0">
              <a:spAutoFit/>
            </a:bodyPr>
            <a:lstStyle/>
            <a:p>
              <a:pPr fontAlgn="auto">
                <a:spcBef>
                  <a:spcPts val="0"/>
                </a:spcBef>
                <a:spcAft>
                  <a:spcPts val="0"/>
                </a:spcAft>
                <a:defRPr/>
              </a:pPr>
              <a:r>
                <a:rPr lang="en-US" sz="1200" b="1">
                  <a:solidFill>
                    <a:srgbClr val="551C15"/>
                  </a:solidFill>
                  <a:latin typeface="Arial Rounded MT Bold" pitchFamily="-110" charset="0"/>
                  <a:ea typeface="Arial Rounded MT Bold" pitchFamily="-110" charset="0"/>
                  <a:cs typeface="Arial Rounded MT Bold" pitchFamily="-110" charset="0"/>
                </a:rPr>
                <a:t>www.ifrc.org</a:t>
              </a:r>
            </a:p>
            <a:p>
              <a:pPr fontAlgn="auto">
                <a:spcBef>
                  <a:spcPts val="0"/>
                </a:spcBef>
                <a:spcAft>
                  <a:spcPts val="0"/>
                </a:spcAft>
                <a:defRPr/>
              </a:pPr>
              <a:r>
                <a:rPr lang="en-US" sz="1200" b="1">
                  <a:solidFill>
                    <a:schemeClr val="bg1"/>
                  </a:solidFill>
                  <a:latin typeface="Arial Rounded MT Bold" pitchFamily="-110" charset="0"/>
                  <a:ea typeface="Arial Rounded MT Bold" pitchFamily="-110" charset="0"/>
                  <a:cs typeface="Arial Rounded MT Bold" pitchFamily="-110" charset="0"/>
                </a:rPr>
                <a:t>Saving lives, changing minds.</a:t>
              </a:r>
              <a:endParaRPr lang="en-US" sz="1200">
                <a:solidFill>
                  <a:schemeClr val="bg1"/>
                </a:solidFill>
                <a:latin typeface="Arial Rounded MT Bold" pitchFamily="-110" charset="0"/>
                <a:ea typeface="Arial Rounded MT Bold" pitchFamily="-110" charset="0"/>
                <a:cs typeface="Arial Rounded MT Bold" pitchFamily="-110" charset="0"/>
              </a:endParaRPr>
            </a:p>
          </p:txBody>
        </p:sp>
        <p:pic>
          <p:nvPicPr>
            <p:cNvPr id="7" name="Picture 14" descr="IFRC_logo_EN.gif"/>
            <p:cNvPicPr>
              <a:picLocks noChangeAspect="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5613869" y="6172201"/>
              <a:ext cx="3225331" cy="304800"/>
            </a:xfrm>
            <a:prstGeom prst="rect">
              <a:avLst/>
            </a:prstGeom>
            <a:noFill/>
            <a:ln w="9525">
              <a:noFill/>
              <a:miter lim="800000"/>
              <a:headEnd/>
              <a:tailEnd/>
            </a:ln>
          </p:spPr>
        </p:pic>
      </p:grpSp>
    </p:spTree>
    <p:extLst>
      <p:ext uri="{BB962C8B-B14F-4D97-AF65-F5344CB8AC3E}">
        <p14:creationId xmlns:p14="http://schemas.microsoft.com/office/powerpoint/2010/main" val="56842352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4"/>
          <p:cNvGrpSpPr>
            <a:grpSpLocks/>
          </p:cNvGrpSpPr>
          <p:nvPr/>
        </p:nvGrpSpPr>
        <p:grpSpPr bwMode="auto">
          <a:xfrm>
            <a:off x="152400" y="5943600"/>
            <a:ext cx="8839200" cy="787400"/>
            <a:chOff x="152400" y="5918015"/>
            <a:chExt cx="8839200" cy="787585"/>
          </a:xfrm>
        </p:grpSpPr>
        <p:sp>
          <p:nvSpPr>
            <p:cNvPr id="4" name="Rectangle 3"/>
            <p:cNvSpPr/>
            <p:nvPr userDrawn="1"/>
          </p:nvSpPr>
          <p:spPr bwMode="auto">
            <a:xfrm>
              <a:off x="152400" y="5918015"/>
              <a:ext cx="8839200" cy="787585"/>
            </a:xfrm>
            <a:prstGeom prst="rect">
              <a:avLst/>
            </a:prstGeom>
            <a:solidFill>
              <a:srgbClr val="DB0000"/>
            </a:solidFill>
            <a:ln w="9525" cap="flat" cmpd="sng" algn="ctr">
              <a:solidFill>
                <a:schemeClr val="bg1"/>
              </a:solidFill>
              <a:prstDash val="solid"/>
              <a:round/>
              <a:headEnd type="none" w="med" len="med"/>
              <a:tailEnd type="none" w="med" len="med"/>
            </a:ln>
            <a:effectLst/>
          </p:spPr>
          <p:txBody>
            <a:bodyPr/>
            <a:lstStyle/>
            <a:p>
              <a:pPr marL="342900" indent="-342900" fontAlgn="auto">
                <a:spcBef>
                  <a:spcPct val="20000"/>
                </a:spcBef>
                <a:spcAft>
                  <a:spcPts val="0"/>
                </a:spcAft>
                <a:buFontTx/>
                <a:buChar char="•"/>
                <a:defRPr/>
              </a:pPr>
              <a:endParaRPr lang="en-US" sz="3200"/>
            </a:p>
          </p:txBody>
        </p:sp>
        <p:sp>
          <p:nvSpPr>
            <p:cNvPr id="5" name="TextBox 4"/>
            <p:cNvSpPr txBox="1"/>
            <p:nvPr userDrawn="1"/>
          </p:nvSpPr>
          <p:spPr bwMode="auto">
            <a:xfrm>
              <a:off x="304800" y="6106972"/>
              <a:ext cx="3124200" cy="369974"/>
            </a:xfrm>
            <a:prstGeom prst="rect">
              <a:avLst/>
            </a:prstGeom>
            <a:noFill/>
          </p:spPr>
          <p:txBody>
            <a:bodyPr lIns="0" tIns="0" rIns="0" bIns="0">
              <a:spAutoFit/>
            </a:bodyPr>
            <a:lstStyle/>
            <a:p>
              <a:pPr fontAlgn="auto">
                <a:spcBef>
                  <a:spcPts val="0"/>
                </a:spcBef>
                <a:spcAft>
                  <a:spcPts val="0"/>
                </a:spcAft>
                <a:defRPr/>
              </a:pPr>
              <a:r>
                <a:rPr lang="en-US" sz="1200" b="1">
                  <a:solidFill>
                    <a:srgbClr val="551C15"/>
                  </a:solidFill>
                  <a:latin typeface="Arial Rounded MT Bold" pitchFamily="-110" charset="0"/>
                  <a:ea typeface="Arial Rounded MT Bold" pitchFamily="-110" charset="0"/>
                  <a:cs typeface="Arial Rounded MT Bold" pitchFamily="-110" charset="0"/>
                </a:rPr>
                <a:t>www.ifrc.org</a:t>
              </a:r>
            </a:p>
            <a:p>
              <a:pPr fontAlgn="auto">
                <a:spcBef>
                  <a:spcPts val="0"/>
                </a:spcBef>
                <a:spcAft>
                  <a:spcPts val="0"/>
                </a:spcAft>
                <a:defRPr/>
              </a:pPr>
              <a:r>
                <a:rPr lang="en-US" sz="1200" b="1">
                  <a:solidFill>
                    <a:schemeClr val="bg1"/>
                  </a:solidFill>
                  <a:latin typeface="Arial Rounded MT Bold" pitchFamily="-110" charset="0"/>
                  <a:ea typeface="Arial Rounded MT Bold" pitchFamily="-110" charset="0"/>
                  <a:cs typeface="Arial Rounded MT Bold" pitchFamily="-110" charset="0"/>
                </a:rPr>
                <a:t>Saving lives, changing minds.</a:t>
              </a:r>
              <a:endParaRPr lang="en-US" sz="1200">
                <a:solidFill>
                  <a:schemeClr val="bg1"/>
                </a:solidFill>
                <a:latin typeface="Arial Rounded MT Bold" pitchFamily="-110" charset="0"/>
                <a:ea typeface="Arial Rounded MT Bold" pitchFamily="-110" charset="0"/>
                <a:cs typeface="Arial Rounded MT Bold" pitchFamily="-110" charset="0"/>
              </a:endParaRPr>
            </a:p>
          </p:txBody>
        </p:sp>
        <p:pic>
          <p:nvPicPr>
            <p:cNvPr id="6" name="Picture 14" descr="IFRC_logo_EN.gif"/>
            <p:cNvPicPr>
              <a:picLocks noChangeAspect="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5613869" y="6172201"/>
              <a:ext cx="3225331" cy="304800"/>
            </a:xfrm>
            <a:prstGeom prst="rect">
              <a:avLst/>
            </a:prstGeom>
            <a:noFill/>
            <a:ln w="9525">
              <a:noFill/>
              <a:miter lim="800000"/>
              <a:headEnd/>
              <a:tailEnd/>
            </a:ln>
          </p:spPr>
        </p:pic>
      </p:gr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0086" y="17984"/>
            <a:ext cx="8764402" cy="5931296"/>
          </a:xfrm>
          <a:prstGeom prst="rect">
            <a:avLst/>
          </a:prstGeom>
        </p:spPr>
      </p:pic>
    </p:spTree>
    <p:extLst>
      <p:ext uri="{BB962C8B-B14F-4D97-AF65-F5344CB8AC3E}">
        <p14:creationId xmlns:p14="http://schemas.microsoft.com/office/powerpoint/2010/main" val="92117707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SA" dirty="0"/>
              <a:t>روابط إلى إرشادات أخرى</a:t>
            </a:r>
            <a:endParaRPr lang="en-US" dirty="0"/>
          </a:p>
        </p:txBody>
      </p:sp>
      <p:sp>
        <p:nvSpPr>
          <p:cNvPr id="3" name="Content Placeholder 2"/>
          <p:cNvSpPr>
            <a:spLocks noGrp="1"/>
          </p:cNvSpPr>
          <p:nvPr>
            <p:ph idx="1"/>
          </p:nvPr>
        </p:nvSpPr>
        <p:spPr/>
        <p:txBody>
          <a:bodyPr/>
          <a:lstStyle/>
          <a:p>
            <a:pPr algn="r" rtl="1"/>
            <a:r>
              <a:rPr lang="ar-LB" dirty="0"/>
              <a:t>تعتبر </a:t>
            </a:r>
            <a:r>
              <a:rPr lang="ar-SA" dirty="0"/>
              <a:t>معايير ال</a:t>
            </a:r>
            <a:r>
              <a:rPr lang="en-US" dirty="0"/>
              <a:t>Sphere </a:t>
            </a:r>
            <a:r>
              <a:rPr lang="ar-SA" dirty="0"/>
              <a:t>مع المراجع </a:t>
            </a:r>
            <a:r>
              <a:rPr lang="ar-LB" dirty="0"/>
              <a:t>الأساسية ومركز </a:t>
            </a:r>
            <a:r>
              <a:rPr lang="ar-SA" dirty="0"/>
              <a:t>تنسيق شؤون الإعاقة كجزء من مراجعة </a:t>
            </a:r>
            <a:r>
              <a:rPr lang="ar-SA" dirty="0" smtClean="0"/>
              <a:t>الأقران</a:t>
            </a:r>
            <a:endParaRPr lang="nb-NO" dirty="0"/>
          </a:p>
          <a:p>
            <a:pPr algn="r" rtl="1"/>
            <a:r>
              <a:rPr lang="ar-SA" dirty="0"/>
              <a:t>حركة نشر استراتيجية إدماج الإعاقة على نطاق </a:t>
            </a:r>
            <a:r>
              <a:rPr lang="ar-SA" dirty="0" smtClean="0"/>
              <a:t>واسع</a:t>
            </a:r>
            <a:endParaRPr lang="nb-NO" dirty="0" smtClean="0"/>
          </a:p>
          <a:p>
            <a:pPr algn="r" rtl="1"/>
            <a:r>
              <a:rPr lang="ar-SA" dirty="0"/>
              <a:t>المعايير الدنيا لإدماج السن والإعاقة في العمل الإنساني (المشروع التجريبي، </a:t>
            </a:r>
            <a:r>
              <a:rPr lang="ar-SA" dirty="0" smtClean="0"/>
              <a:t>2015</a:t>
            </a:r>
            <a:r>
              <a:rPr lang="en-US" dirty="0" smtClean="0"/>
              <a:t>(.</a:t>
            </a:r>
            <a:endParaRPr lang="en-US" dirty="0"/>
          </a:p>
          <a:p>
            <a:pPr algn="r" rtl="1"/>
            <a:r>
              <a:rPr lang="ar-SA" dirty="0"/>
              <a:t>هذه الإرشادات تهدف إلى نشر وتحسين عملية الاستجابة، وعدم إضافة متطلبات أو أنشطة فوق ذلك</a:t>
            </a:r>
            <a:endParaRPr lang="en-US" dirty="0"/>
          </a:p>
          <a:p>
            <a:pPr algn="r" rtl="1"/>
            <a:r>
              <a:rPr lang="ar-SA" dirty="0"/>
              <a:t>كما تهدف أيضا إلى تجنب رسائل المحض توعوية، وتقديم توصيات عملية بدلا من </a:t>
            </a:r>
            <a:r>
              <a:rPr lang="ar-SA" dirty="0" smtClean="0"/>
              <a:t>ذلك</a:t>
            </a:r>
            <a:endParaRPr lang="nb-NO" dirty="0"/>
          </a:p>
          <a:p>
            <a:pPr algn="r" rtl="1"/>
            <a:r>
              <a:rPr lang="ar-SA" dirty="0"/>
              <a:t>وتضمنت العملية مراجعة ومسح موسع لوثائق المعلومات الأساسية </a:t>
            </a:r>
            <a:r>
              <a:rPr lang="ar-SA"/>
              <a:t>ذات </a:t>
            </a:r>
            <a:r>
              <a:rPr lang="ar-SA" smtClean="0"/>
              <a:t>الصلة</a:t>
            </a:r>
            <a:endParaRPr lang="nb-NO" dirty="0"/>
          </a:p>
          <a:p>
            <a:pPr algn="r" rtl="1"/>
            <a:endParaRPr lang="nb-NO" dirty="0"/>
          </a:p>
        </p:txBody>
      </p:sp>
    </p:spTree>
    <p:extLst>
      <p:ext uri="{BB962C8B-B14F-4D97-AF65-F5344CB8AC3E}">
        <p14:creationId xmlns:p14="http://schemas.microsoft.com/office/powerpoint/2010/main" val="28719385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r" rtl="1"/>
            <a:r>
              <a:rPr lang="ar-SA" dirty="0"/>
              <a:t>الأهداف العامة</a:t>
            </a:r>
            <a:endParaRPr lang="en-US" dirty="0"/>
          </a:p>
        </p:txBody>
      </p:sp>
      <p:sp>
        <p:nvSpPr>
          <p:cNvPr id="5" name="Content Placeholder 4"/>
          <p:cNvSpPr>
            <a:spLocks noGrp="1"/>
          </p:cNvSpPr>
          <p:nvPr>
            <p:ph idx="1"/>
          </p:nvPr>
        </p:nvSpPr>
        <p:spPr/>
        <p:txBody>
          <a:bodyPr/>
          <a:lstStyle/>
          <a:p>
            <a:pPr algn="r" rtl="1"/>
            <a:r>
              <a:rPr lang="ar-SA" dirty="0"/>
              <a:t>لنشر المبادئ التوجيهية ل«الجميع تحت سقف واحد: أماكن اللجوء والاستيطان الدامجة للإعاقة في حالات </a:t>
            </a:r>
            <a:r>
              <a:rPr lang="ar-SA" dirty="0" smtClean="0"/>
              <a:t>الطوار</a:t>
            </a:r>
            <a:r>
              <a:rPr lang="en-US" dirty="0" smtClean="0"/>
              <a:t> </a:t>
            </a:r>
            <a:r>
              <a:rPr lang="nb-NO" dirty="0"/>
              <a:t>«</a:t>
            </a:r>
            <a:endParaRPr lang="nb-NO" dirty="0" smtClean="0"/>
          </a:p>
          <a:p>
            <a:pPr marL="0" indent="0" algn="r" rtl="1">
              <a:buNone/>
            </a:pPr>
            <a:endParaRPr lang="nb-NO" dirty="0" smtClean="0"/>
          </a:p>
          <a:p>
            <a:pPr algn="r" rtl="1"/>
            <a:r>
              <a:rPr lang="ar-SA" dirty="0"/>
              <a:t>فهم أهمية وآثار إدماج الإعاقة بالنسبة لمبرمجي اللجوء </a:t>
            </a:r>
            <a:r>
              <a:rPr lang="ar-SA" dirty="0" smtClean="0"/>
              <a:t>والاستيطان</a:t>
            </a:r>
            <a:endParaRPr lang="en-US" dirty="0" smtClean="0"/>
          </a:p>
          <a:p>
            <a:pPr marL="0" indent="0" algn="r" rtl="1">
              <a:buNone/>
            </a:pPr>
            <a:endParaRPr lang="nb-NO" dirty="0" smtClean="0"/>
          </a:p>
          <a:p>
            <a:pPr algn="r" rtl="1"/>
            <a:r>
              <a:rPr lang="ar-SA" dirty="0"/>
              <a:t>مناقشة التحديات الماثلة أمام التنفيذ، والخطوات نحو استجابة أكثر إدماجاً للجوء والاستيطان في حالات الطوارئ</a:t>
            </a:r>
            <a:r>
              <a:rPr lang="en-US" dirty="0" smtClean="0"/>
              <a:t>.</a:t>
            </a:r>
            <a:endParaRPr lang="nb-NO" dirty="0" smtClean="0"/>
          </a:p>
        </p:txBody>
      </p:sp>
    </p:spTree>
    <p:extLst>
      <p:ext uri="{BB962C8B-B14F-4D97-AF65-F5344CB8AC3E}">
        <p14:creationId xmlns:p14="http://schemas.microsoft.com/office/powerpoint/2010/main" val="9528047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r" rtl="1"/>
            <a:r>
              <a:rPr lang="ar-SA" dirty="0"/>
              <a:t>جدول أعمال التدريب</a:t>
            </a:r>
            <a:endParaRPr lang="en-US" dirty="0"/>
          </a:p>
        </p:txBody>
      </p:sp>
      <p:sp>
        <p:nvSpPr>
          <p:cNvPr id="2" name="Content Placeholder 1"/>
          <p:cNvSpPr>
            <a:spLocks noGrp="1"/>
          </p:cNvSpPr>
          <p:nvPr>
            <p:ph idx="1"/>
          </p:nvPr>
        </p:nvSpPr>
        <p:spPr/>
        <p:txBody>
          <a:bodyPr/>
          <a:lstStyle/>
          <a:p>
            <a:pPr algn="r" rtl="1"/>
            <a:r>
              <a:rPr lang="ar-SA" dirty="0" smtClean="0"/>
              <a:t>[</a:t>
            </a:r>
            <a:r>
              <a:rPr lang="ar-SA" dirty="0"/>
              <a:t>أدخل هنا، أو اعرض ضمن 1.4</a:t>
            </a:r>
            <a:r>
              <a:rPr lang="ar-SA" dirty="0" smtClean="0"/>
              <a:t>]</a:t>
            </a:r>
            <a:endParaRPr lang="en-US" dirty="0"/>
          </a:p>
        </p:txBody>
      </p:sp>
    </p:spTree>
    <p:extLst>
      <p:ext uri="{BB962C8B-B14F-4D97-AF65-F5344CB8AC3E}">
        <p14:creationId xmlns:p14="http://schemas.microsoft.com/office/powerpoint/2010/main" val="38581610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pPr rtl="1"/>
            <a:r>
              <a:rPr lang="ar-SA" dirty="0"/>
              <a:t>الجلسة 1: مقدمة</a:t>
            </a:r>
            <a:endParaRPr lang="en-US" dirty="0"/>
          </a:p>
        </p:txBody>
      </p:sp>
      <p:sp>
        <p:nvSpPr>
          <p:cNvPr id="5" name="Subtitle 4"/>
          <p:cNvSpPr>
            <a:spLocks noGrp="1"/>
          </p:cNvSpPr>
          <p:nvPr>
            <p:ph type="subTitle" idx="1"/>
          </p:nvPr>
        </p:nvSpPr>
        <p:spPr/>
        <p:txBody>
          <a:bodyPr/>
          <a:lstStyle/>
          <a:p>
            <a:r>
              <a:rPr lang="ar-SA" dirty="0"/>
              <a:t>(90 دقيقة )</a:t>
            </a:r>
            <a:endParaRPr lang="nb-NO" b="0" dirty="0"/>
          </a:p>
        </p:txBody>
      </p:sp>
    </p:spTree>
    <p:extLst>
      <p:ext uri="{BB962C8B-B14F-4D97-AF65-F5344CB8AC3E}">
        <p14:creationId xmlns:p14="http://schemas.microsoft.com/office/powerpoint/2010/main" val="39332196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r" rtl="1">
              <a:buNone/>
            </a:pPr>
            <a:r>
              <a:rPr lang="sv-SE" sz="2000" dirty="0" smtClean="0">
                <a:solidFill>
                  <a:srgbClr val="C00000"/>
                </a:solidFill>
              </a:rPr>
              <a:t> 1.1</a:t>
            </a:r>
            <a:r>
              <a:rPr lang="sv-SE" dirty="0" smtClean="0"/>
              <a:t> </a:t>
            </a:r>
            <a:r>
              <a:rPr lang="ar-SA" dirty="0"/>
              <a:t>مقدمة المدرب (10 دقائق</a:t>
            </a:r>
            <a:r>
              <a:rPr lang="en-US" dirty="0" smtClean="0"/>
              <a:t>(</a:t>
            </a:r>
          </a:p>
          <a:p>
            <a:pPr marL="0" indent="0" algn="r" rtl="1">
              <a:buNone/>
            </a:pPr>
            <a:endParaRPr lang="sv-SE" dirty="0" smtClean="0"/>
          </a:p>
          <a:p>
            <a:pPr marL="0" indent="0" algn="r" rtl="1">
              <a:buNone/>
            </a:pPr>
            <a:r>
              <a:rPr lang="sv-SE" sz="2000" dirty="0" smtClean="0">
                <a:solidFill>
                  <a:srgbClr val="C00000"/>
                </a:solidFill>
              </a:rPr>
              <a:t> 1.2</a:t>
            </a:r>
            <a:r>
              <a:rPr lang="sv-SE" dirty="0" smtClean="0"/>
              <a:t> </a:t>
            </a:r>
            <a:r>
              <a:rPr lang="ar-SA" dirty="0"/>
              <a:t>مقدمات المشاركين (30 دقيقة</a:t>
            </a:r>
            <a:r>
              <a:rPr lang="en-US" dirty="0" smtClean="0"/>
              <a:t>(</a:t>
            </a:r>
          </a:p>
          <a:p>
            <a:pPr marL="0" indent="0" algn="r" rtl="1">
              <a:buNone/>
            </a:pPr>
            <a:endParaRPr lang="sv-SE" dirty="0" smtClean="0"/>
          </a:p>
          <a:p>
            <a:pPr marL="0" indent="0" algn="r" rtl="1">
              <a:buNone/>
            </a:pPr>
            <a:r>
              <a:rPr lang="sv-SE" sz="2000" dirty="0" smtClean="0">
                <a:solidFill>
                  <a:srgbClr val="C00000"/>
                </a:solidFill>
              </a:rPr>
              <a:t> 1.3</a:t>
            </a:r>
            <a:r>
              <a:rPr lang="sv-SE" dirty="0" smtClean="0"/>
              <a:t> </a:t>
            </a:r>
            <a:r>
              <a:rPr lang="ar-SA" dirty="0"/>
              <a:t>التوقعات والمخاوف (15 دقيقة</a:t>
            </a:r>
            <a:r>
              <a:rPr lang="en-US" dirty="0"/>
              <a:t> </a:t>
            </a:r>
            <a:r>
              <a:rPr lang="en-US" dirty="0" smtClean="0"/>
              <a:t>(</a:t>
            </a:r>
          </a:p>
          <a:p>
            <a:pPr marL="0" indent="0" algn="r" rtl="1">
              <a:buNone/>
            </a:pPr>
            <a:endParaRPr lang="sv-SE" dirty="0" smtClean="0"/>
          </a:p>
          <a:p>
            <a:pPr marL="0" indent="0" algn="r" rtl="1">
              <a:buNone/>
            </a:pPr>
            <a:r>
              <a:rPr lang="sv-SE" sz="2000" dirty="0" smtClean="0">
                <a:solidFill>
                  <a:srgbClr val="C00000"/>
                </a:solidFill>
              </a:rPr>
              <a:t> 1.4</a:t>
            </a:r>
            <a:r>
              <a:rPr lang="sv-SE" dirty="0" smtClean="0"/>
              <a:t> </a:t>
            </a:r>
            <a:r>
              <a:rPr lang="ar-SA" dirty="0"/>
              <a:t>المعلومات العملية والقواعد الأساسية (10 دقائق</a:t>
            </a:r>
            <a:r>
              <a:rPr lang="en-US" dirty="0" smtClean="0"/>
              <a:t>(</a:t>
            </a:r>
          </a:p>
          <a:p>
            <a:pPr marL="0" indent="0" algn="r" rtl="1">
              <a:buNone/>
            </a:pPr>
            <a:endParaRPr lang="sv-SE" dirty="0" smtClean="0"/>
          </a:p>
          <a:p>
            <a:pPr marL="0" indent="0" algn="r" rtl="1">
              <a:buNone/>
            </a:pPr>
            <a:r>
              <a:rPr lang="sv-SE" sz="2000" dirty="0" smtClean="0">
                <a:solidFill>
                  <a:srgbClr val="C00000"/>
                </a:solidFill>
              </a:rPr>
              <a:t> 1.5</a:t>
            </a:r>
            <a:r>
              <a:rPr lang="sv-SE" dirty="0" smtClean="0"/>
              <a:t> </a:t>
            </a:r>
            <a:r>
              <a:rPr lang="ar-SA" dirty="0"/>
              <a:t>تقديم المبادئ التوجيهية لل"الجميع تحت سقف واحد" (</a:t>
            </a:r>
            <a:r>
              <a:rPr lang="en-US" dirty="0" smtClean="0"/>
              <a:t>AUOR</a:t>
            </a:r>
            <a:r>
              <a:rPr lang="ar-LB" dirty="0"/>
              <a:t>) </a:t>
            </a:r>
            <a:endParaRPr lang="en-US" dirty="0" smtClean="0"/>
          </a:p>
          <a:p>
            <a:pPr marL="0" indent="0" algn="r" rtl="1">
              <a:buNone/>
            </a:pPr>
            <a:r>
              <a:rPr lang="ar-SA" dirty="0" smtClean="0"/>
              <a:t>(</a:t>
            </a:r>
            <a:r>
              <a:rPr lang="ar-SA" dirty="0"/>
              <a:t>25 دقيقة</a:t>
            </a:r>
            <a:r>
              <a:rPr lang="en-US" dirty="0"/>
              <a:t>(</a:t>
            </a:r>
          </a:p>
          <a:p>
            <a:pPr marL="0" indent="0" algn="r" rtl="1">
              <a:buNone/>
            </a:pPr>
            <a:endParaRPr lang="sv-SE" dirty="0" smtClean="0"/>
          </a:p>
          <a:p>
            <a:pPr marL="0" indent="0" algn="r" rtl="1">
              <a:buNone/>
            </a:pPr>
            <a:endParaRPr lang="nb-NO" dirty="0"/>
          </a:p>
        </p:txBody>
      </p:sp>
      <p:sp>
        <p:nvSpPr>
          <p:cNvPr id="2" name="Title 1"/>
          <p:cNvSpPr>
            <a:spLocks noGrp="1"/>
          </p:cNvSpPr>
          <p:nvPr>
            <p:ph type="title"/>
          </p:nvPr>
        </p:nvSpPr>
        <p:spPr/>
        <p:txBody>
          <a:bodyPr/>
          <a:lstStyle/>
          <a:p>
            <a:pPr algn="r" rtl="1"/>
            <a:r>
              <a:rPr lang="ar-SA" dirty="0"/>
              <a:t>نظرة عامة للجلسة</a:t>
            </a:r>
            <a:endParaRPr lang="en-US" dirty="0"/>
          </a:p>
        </p:txBody>
      </p:sp>
    </p:spTree>
    <p:extLst>
      <p:ext uri="{BB962C8B-B14F-4D97-AF65-F5344CB8AC3E}">
        <p14:creationId xmlns:p14="http://schemas.microsoft.com/office/powerpoint/2010/main" val="34251435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r" rtl="1"/>
            <a:r>
              <a:rPr lang="en-US" dirty="0" smtClean="0"/>
              <a:t>]</a:t>
            </a:r>
            <a:r>
              <a:rPr lang="ar-SA" dirty="0"/>
              <a:t>تطور حسب الضرورة ]</a:t>
            </a:r>
            <a:endParaRPr lang="nb-NO" dirty="0"/>
          </a:p>
        </p:txBody>
      </p:sp>
      <p:sp>
        <p:nvSpPr>
          <p:cNvPr id="3" name="Title 2"/>
          <p:cNvSpPr>
            <a:spLocks noGrp="1"/>
          </p:cNvSpPr>
          <p:nvPr>
            <p:ph type="title"/>
          </p:nvPr>
        </p:nvSpPr>
        <p:spPr/>
        <p:txBody>
          <a:bodyPr/>
          <a:lstStyle/>
          <a:p>
            <a:pPr algn="r" rtl="1"/>
            <a:r>
              <a:rPr lang="ar-SA" dirty="0"/>
              <a:t>1.1 مقدمة المدرب (10 دقائق</a:t>
            </a:r>
            <a:r>
              <a:rPr lang="en-US" dirty="0"/>
              <a:t>(</a:t>
            </a:r>
          </a:p>
        </p:txBody>
      </p:sp>
    </p:spTree>
    <p:extLst>
      <p:ext uri="{BB962C8B-B14F-4D97-AF65-F5344CB8AC3E}">
        <p14:creationId xmlns:p14="http://schemas.microsoft.com/office/powerpoint/2010/main" val="7131372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r" rtl="1"/>
            <a:r>
              <a:rPr lang="en-US" dirty="0" smtClean="0"/>
              <a:t>]</a:t>
            </a:r>
            <a:r>
              <a:rPr lang="ar-SA" dirty="0"/>
              <a:t>أسئلة أو تعليمات هنا</a:t>
            </a:r>
            <a:r>
              <a:rPr lang="en-US" dirty="0"/>
              <a:t>[</a:t>
            </a:r>
            <a:endParaRPr lang="nb-NO" dirty="0"/>
          </a:p>
        </p:txBody>
      </p:sp>
      <p:sp>
        <p:nvSpPr>
          <p:cNvPr id="3" name="Title 2"/>
          <p:cNvSpPr>
            <a:spLocks noGrp="1"/>
          </p:cNvSpPr>
          <p:nvPr>
            <p:ph type="title"/>
          </p:nvPr>
        </p:nvSpPr>
        <p:spPr/>
        <p:txBody>
          <a:bodyPr/>
          <a:lstStyle/>
          <a:p>
            <a:pPr algn="r" rtl="1"/>
            <a:r>
              <a:rPr lang="ar-SA" dirty="0"/>
              <a:t>1.2  مقدمة المشاركين (30 دقيقة)</a:t>
            </a:r>
            <a:endParaRPr lang="en-US" dirty="0"/>
          </a:p>
        </p:txBody>
      </p:sp>
    </p:spTree>
    <p:extLst>
      <p:ext uri="{BB962C8B-B14F-4D97-AF65-F5344CB8AC3E}">
        <p14:creationId xmlns:p14="http://schemas.microsoft.com/office/powerpoint/2010/main" val="31663323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lvl="0" algn="r" rtl="1"/>
            <a:endParaRPr lang="en-GB" dirty="0" smtClean="0"/>
          </a:p>
          <a:p>
            <a:pPr lvl="0" algn="r" rtl="1"/>
            <a:r>
              <a:rPr lang="ar-SA" dirty="0" smtClean="0"/>
              <a:t> </a:t>
            </a:r>
            <a:r>
              <a:rPr lang="ar-SA" dirty="0"/>
              <a:t>ما الذي تتوقعه من تدريب اللجوء والإعاقة هذا</a:t>
            </a:r>
            <a:r>
              <a:rPr lang="ar-SA" dirty="0" smtClean="0"/>
              <a:t>؟</a:t>
            </a:r>
            <a:endParaRPr lang="en-US" dirty="0" smtClean="0"/>
          </a:p>
          <a:p>
            <a:pPr lvl="0" algn="r" rtl="1"/>
            <a:endParaRPr lang="nb-NO" dirty="0"/>
          </a:p>
          <a:p>
            <a:pPr lvl="0" algn="r" rtl="1"/>
            <a:r>
              <a:rPr lang="ar-SA" dirty="0" smtClean="0"/>
              <a:t> </a:t>
            </a:r>
            <a:r>
              <a:rPr lang="ar-SA" dirty="0"/>
              <a:t>هل لديك أي مخاوف أو قلق بشأن التدريب</a:t>
            </a:r>
            <a:r>
              <a:rPr lang="ar-SA" dirty="0" smtClean="0"/>
              <a:t>؟</a:t>
            </a:r>
            <a:endParaRPr lang="en-US" dirty="0" smtClean="0"/>
          </a:p>
          <a:p>
            <a:pPr marL="0" lvl="0" indent="0" algn="r" rtl="1">
              <a:buNone/>
            </a:pPr>
            <a:endParaRPr lang="en-GB" dirty="0" smtClean="0"/>
          </a:p>
          <a:p>
            <a:pPr marL="0" lvl="0" indent="0" algn="r" rtl="1">
              <a:buNone/>
            </a:pPr>
            <a:endParaRPr lang="en-GB" dirty="0" smtClean="0"/>
          </a:p>
          <a:p>
            <a:pPr marL="0" indent="0" algn="r" rtl="1">
              <a:buNone/>
            </a:pPr>
            <a:r>
              <a:rPr lang="ar-SA" dirty="0"/>
              <a:t>اكتب أجوبتك على ورقة عرض الملاحظات (مع الأحرف الأولى من اسمك على الجهة الخلفية) ثم ضعها تحت العنوان المناسب</a:t>
            </a:r>
            <a:r>
              <a:rPr lang="ar-SA" dirty="0" smtClean="0"/>
              <a:t>.</a:t>
            </a:r>
            <a:endParaRPr lang="nb-NO" dirty="0"/>
          </a:p>
          <a:p>
            <a:pPr algn="r" rtl="1"/>
            <a:endParaRPr lang="nb-NO" dirty="0"/>
          </a:p>
        </p:txBody>
      </p:sp>
      <p:sp>
        <p:nvSpPr>
          <p:cNvPr id="3" name="Title 2"/>
          <p:cNvSpPr>
            <a:spLocks noGrp="1"/>
          </p:cNvSpPr>
          <p:nvPr>
            <p:ph type="title"/>
          </p:nvPr>
        </p:nvSpPr>
        <p:spPr/>
        <p:txBody>
          <a:bodyPr/>
          <a:lstStyle/>
          <a:p>
            <a:pPr algn="r" rtl="1"/>
            <a:r>
              <a:rPr lang="ar-SA" dirty="0"/>
              <a:t>1.3 التوقعات والمخاوف (15 دقيقة)</a:t>
            </a:r>
            <a:endParaRPr lang="en-US" dirty="0"/>
          </a:p>
        </p:txBody>
      </p:sp>
    </p:spTree>
    <p:extLst>
      <p:ext uri="{BB962C8B-B14F-4D97-AF65-F5344CB8AC3E}">
        <p14:creationId xmlns:p14="http://schemas.microsoft.com/office/powerpoint/2010/main" val="24826195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IFRC_English</Template>
  <TotalTime>27689</TotalTime>
  <Words>1283</Words>
  <Application>Microsoft Office PowerPoint</Application>
  <PresentationFormat>On-screen Show (4:3)</PresentationFormat>
  <Paragraphs>105</Paragraphs>
  <Slides>22</Slides>
  <Notes>13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Arial</vt:lpstr>
      <vt:lpstr>Arial Rounded MT Bold</vt:lpstr>
      <vt:lpstr>Calibri</vt:lpstr>
      <vt:lpstr>Helvetica</vt:lpstr>
      <vt:lpstr>Times New Roman</vt:lpstr>
      <vt:lpstr>Wingdings</vt:lpstr>
      <vt:lpstr>Office Theme</vt:lpstr>
      <vt:lpstr>«الجميع تحت سقف واحد»</vt:lpstr>
      <vt:lpstr>PowerPoint Presentation</vt:lpstr>
      <vt:lpstr>الأهداف العامة</vt:lpstr>
      <vt:lpstr>جدول أعمال التدريب</vt:lpstr>
      <vt:lpstr>الجلسة 1: مقدمة</vt:lpstr>
      <vt:lpstr>نظرة عامة للجلسة</vt:lpstr>
      <vt:lpstr>1.1 مقدمة المدرب (10 دقائق(</vt:lpstr>
      <vt:lpstr>1.2  مقدمة المشاركين (30 دقيقة)</vt:lpstr>
      <vt:lpstr>1.3 التوقعات والمخاوف (15 دقيقة)</vt:lpstr>
      <vt:lpstr>1.4 القواعد الأساسية والمعلومات العملية (15 دقيقة)</vt:lpstr>
      <vt:lpstr>1.5 تقديم المبادئ التوجيهية ل"الجميع تحت سقف واحد" (AUOR) (25 دقيقة)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روابط إلى إرشادات أخرى</vt:lpstr>
    </vt:vector>
  </TitlesOfParts>
  <Company>IFRC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Shelter in disaster response</dc:title>
  <dc:creator>Miguel Urquia</dc:creator>
  <cp:lastModifiedBy>DAVID ABOU NACCOUL</cp:lastModifiedBy>
  <cp:revision>832</cp:revision>
  <cp:lastPrinted>2013-07-03T15:02:31Z</cp:lastPrinted>
  <dcterms:created xsi:type="dcterms:W3CDTF">2014-04-10T05:50:45Z</dcterms:created>
  <dcterms:modified xsi:type="dcterms:W3CDTF">2017-11-27T07:01:25Z</dcterms:modified>
</cp:coreProperties>
</file>